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5.xml" ContentType="application/vnd.openxmlformats-officedocument.themeOverride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theme/themeOverride4.xml" ContentType="application/vnd.openxmlformats-officedocument.themeOverride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60" r:id="rId2"/>
    <p:sldId id="313" r:id="rId3"/>
    <p:sldId id="314" r:id="rId4"/>
    <p:sldId id="343" r:id="rId5"/>
    <p:sldId id="342" r:id="rId6"/>
    <p:sldId id="344" r:id="rId7"/>
    <p:sldId id="263" r:id="rId8"/>
    <p:sldId id="261" r:id="rId9"/>
    <p:sldId id="324" r:id="rId10"/>
    <p:sldId id="341" r:id="rId11"/>
    <p:sldId id="285" r:id="rId12"/>
    <p:sldId id="287" r:id="rId13"/>
    <p:sldId id="316" r:id="rId14"/>
    <p:sldId id="288" r:id="rId15"/>
    <p:sldId id="279" r:id="rId16"/>
    <p:sldId id="280" r:id="rId17"/>
    <p:sldId id="273" r:id="rId18"/>
    <p:sldId id="300" r:id="rId19"/>
    <p:sldId id="330" r:id="rId20"/>
    <p:sldId id="307" r:id="rId21"/>
    <p:sldId id="364" r:id="rId22"/>
    <p:sldId id="345" r:id="rId23"/>
    <p:sldId id="346" r:id="rId24"/>
    <p:sldId id="347" r:id="rId25"/>
    <p:sldId id="348" r:id="rId26"/>
    <p:sldId id="363" r:id="rId27"/>
    <p:sldId id="349" r:id="rId28"/>
    <p:sldId id="350" r:id="rId29"/>
    <p:sldId id="353" r:id="rId30"/>
    <p:sldId id="351" r:id="rId31"/>
    <p:sldId id="352" r:id="rId32"/>
    <p:sldId id="354" r:id="rId33"/>
    <p:sldId id="355" r:id="rId34"/>
    <p:sldId id="356" r:id="rId35"/>
    <p:sldId id="357" r:id="rId36"/>
    <p:sldId id="358" r:id="rId37"/>
    <p:sldId id="328" r:id="rId38"/>
    <p:sldId id="359" r:id="rId39"/>
    <p:sldId id="360" r:id="rId40"/>
    <p:sldId id="361" r:id="rId41"/>
    <p:sldId id="362" r:id="rId42"/>
  </p:sldIdLst>
  <p:sldSz cx="9144000" cy="514826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E000"/>
    <a:srgbClr val="787878"/>
  </p:clrMru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75841" autoAdjust="0"/>
  </p:normalViewPr>
  <p:slideViewPr>
    <p:cSldViewPr snapToGrid="0" snapToObjects="1">
      <p:cViewPr varScale="1">
        <p:scale>
          <a:sx n="112" d="100"/>
          <a:sy n="112" d="100"/>
        </p:scale>
        <p:origin x="-864" y="-84"/>
      </p:cViewPr>
      <p:guideLst>
        <p:guide orient="horz" pos="1622"/>
        <p:guide pos="2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600" y="10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Chart%20in%20Microsoft%20Office%20PowerPoint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1136\My%20Documents\Presentations\Jeff\WWSM%20FY12%2008-11.xlsx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cup01.am.ad.seagate.com\groups_m\MKTRESCH\Model%20The%20World\MTW%20Slides,%20Q4CY12%20Update.xls" TargetMode="External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\\cup01.am.ad.seagate.com\groups_m\MKTRESCH\Model%20The%20World\MTW%20Slides,%20Q4CY12%20Update.xls" TargetMode="External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1136\My%20Documents\Presentations\Jeff\WWSM%20FY12%2008-11.xlsx" TargetMode="External"/><Relationship Id="rId1" Type="http://schemas.openxmlformats.org/officeDocument/2006/relationships/themeOverride" Target="../theme/themeOverride5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"/>
  <c:chart>
    <c:title>
      <c:tx>
        <c:rich>
          <a:bodyPr/>
          <a:lstStyle/>
          <a:p>
            <a:pPr>
              <a:defRPr lang="en-GB" sz="1400"/>
            </a:pPr>
            <a:r>
              <a:rPr lang="en-US" sz="1400" dirty="0" smtClean="0"/>
              <a:t>Q4 FY15</a:t>
            </a:r>
            <a:endParaRPr lang="en-US" sz="1400" dirty="0"/>
          </a:p>
        </c:rich>
      </c:tx>
      <c:layout>
        <c:manualLayout>
          <c:xMode val="edge"/>
          <c:yMode val="edge"/>
          <c:x val="0.40076751779020497"/>
          <c:y val="0.38957212134770436"/>
        </c:manualLayout>
      </c:layout>
    </c:title>
    <c:plotArea>
      <c:layout>
        <c:manualLayout>
          <c:layoutTarget val="inner"/>
          <c:xMode val="edge"/>
          <c:yMode val="edge"/>
          <c:x val="0.13189081263356373"/>
          <c:y val="0"/>
          <c:w val="0.73142601727791401"/>
          <c:h val="0.9055576831790910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Q3FY15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</c:spPr>
          </c:dPt>
          <c:dPt>
            <c:idx val="1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WDC</c:v>
                </c:pt>
                <c:pt idx="1">
                  <c:v>TOSH</c:v>
                </c:pt>
                <c:pt idx="2">
                  <c:v>STX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0.44</c:v>
                </c:pt>
                <c:pt idx="1">
                  <c:v>0.15000000000000024</c:v>
                </c:pt>
                <c:pt idx="2">
                  <c:v>0.41000000000000031</c:v>
                </c:pt>
              </c:numCache>
            </c:numRef>
          </c:val>
        </c:ser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areaChart>
        <c:grouping val="standard"/>
        <c:ser>
          <c:idx val="1"/>
          <c:order val="1"/>
          <c:tx>
            <c:strRef>
              <c:f>'Digital Universe'!$A$3</c:f>
              <c:strCache>
                <c:ptCount val="1"/>
                <c:pt idx="0">
                  <c:v>Digital Universe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cat>
            <c:numRef>
              <c:f>'Digital Universe'!$B$1:$L$1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'Digital Universe'!$B$3:$L$3</c:f>
              <c:numCache>
                <c:formatCode>General</c:formatCode>
                <c:ptCount val="11"/>
                <c:pt idx="0">
                  <c:v>1.2269999999999788</c:v>
                </c:pt>
                <c:pt idx="1">
                  <c:v>1.7384135999999999</c:v>
                </c:pt>
                <c:pt idx="2">
                  <c:v>2.4629843884800002</c:v>
                </c:pt>
                <c:pt idx="3">
                  <c:v>3.4895562815984644</c:v>
                </c:pt>
                <c:pt idx="4">
                  <c:v>4.9440033397687042</c:v>
                </c:pt>
                <c:pt idx="5">
                  <c:v>7.0046639317843882</c:v>
                </c:pt>
                <c:pt idx="6">
                  <c:v>9.9242078585519966</c:v>
                </c:pt>
                <c:pt idx="7">
                  <c:v>14.06061769399647</c:v>
                </c:pt>
                <c:pt idx="8">
                  <c:v>19.921083148854198</c:v>
                </c:pt>
                <c:pt idx="9">
                  <c:v>28.224190605296631</c:v>
                </c:pt>
                <c:pt idx="10">
                  <c:v>39.988033249584262</c:v>
                </c:pt>
              </c:numCache>
            </c:numRef>
          </c:val>
        </c:ser>
        <c:axId val="94282880"/>
        <c:axId val="94281088"/>
      </c:areaChart>
      <c:lineChart>
        <c:grouping val="standard"/>
        <c:ser>
          <c:idx val="0"/>
          <c:order val="0"/>
          <c:tx>
            <c:strRef>
              <c:f>'Digital Universe'!$A$2</c:f>
              <c:strCache>
                <c:ptCount val="1"/>
                <c:pt idx="0">
                  <c:v>Digital Universe</c:v>
                </c:pt>
              </c:strCache>
            </c:strRef>
          </c:tx>
          <c:spPr>
            <a:ln w="57150">
              <a:solidFill>
                <a:schemeClr val="accent4"/>
              </a:solidFill>
            </a:ln>
            <a:effectLst/>
          </c:spPr>
          <c:marker>
            <c:symbol val="none"/>
          </c:marker>
          <c:cat>
            <c:numRef>
              <c:f>'Digital Universe'!$B$1:$L$1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'Digital Universe'!$B$2:$L$2</c:f>
              <c:numCache>
                <c:formatCode>General</c:formatCode>
                <c:ptCount val="11"/>
                <c:pt idx="0">
                  <c:v>1.2269999999999788</c:v>
                </c:pt>
                <c:pt idx="1">
                  <c:v>1.7384135999999999</c:v>
                </c:pt>
                <c:pt idx="2">
                  <c:v>2.4629843884800002</c:v>
                </c:pt>
                <c:pt idx="3">
                  <c:v>3.4895562815984644</c:v>
                </c:pt>
                <c:pt idx="4">
                  <c:v>4.9440033397687042</c:v>
                </c:pt>
                <c:pt idx="5">
                  <c:v>7.0046639317843882</c:v>
                </c:pt>
                <c:pt idx="6">
                  <c:v>9.9242078585519966</c:v>
                </c:pt>
                <c:pt idx="7">
                  <c:v>14.06061769399647</c:v>
                </c:pt>
                <c:pt idx="8">
                  <c:v>19.921083148854198</c:v>
                </c:pt>
                <c:pt idx="9">
                  <c:v>28.224190605296631</c:v>
                </c:pt>
                <c:pt idx="10">
                  <c:v>39.988033249584262</c:v>
                </c:pt>
              </c:numCache>
            </c:numRef>
          </c:val>
          <c:smooth val="1"/>
        </c:ser>
        <c:marker val="1"/>
        <c:axId val="94278016"/>
        <c:axId val="94279552"/>
      </c:lineChart>
      <c:catAx>
        <c:axId val="942780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0">
                <a:effectLst/>
              </a:defRPr>
            </a:pPr>
            <a:endParaRPr lang="en-US"/>
          </a:p>
        </c:txPr>
        <c:crossAx val="94279552"/>
        <c:crosses val="autoZero"/>
        <c:auto val="1"/>
        <c:lblAlgn val="ctr"/>
        <c:lblOffset val="50"/>
      </c:catAx>
      <c:valAx>
        <c:axId val="94279552"/>
        <c:scaling>
          <c:orientation val="minMax"/>
        </c:scaling>
        <c:delete val="1"/>
        <c:axPos val="l"/>
        <c:numFmt formatCode="General" sourceLinked="1"/>
        <c:tickLblPos val="none"/>
        <c:crossAx val="94278016"/>
        <c:crosses val="autoZero"/>
        <c:crossBetween val="midCat"/>
      </c:valAx>
      <c:valAx>
        <c:axId val="94281088"/>
        <c:scaling>
          <c:orientation val="minMax"/>
        </c:scaling>
        <c:delete val="1"/>
        <c:axPos val="r"/>
        <c:numFmt formatCode="General" sourceLinked="1"/>
        <c:majorTickMark val="none"/>
        <c:tickLblPos val="none"/>
        <c:crossAx val="94282880"/>
        <c:crosses val="max"/>
        <c:crossBetween val="between"/>
      </c:valAx>
      <c:catAx>
        <c:axId val="94282880"/>
        <c:scaling>
          <c:orientation val="minMax"/>
        </c:scaling>
        <c:delete val="1"/>
        <c:axPos val="b"/>
        <c:numFmt formatCode="General" sourceLinked="1"/>
        <c:tickLblPos val="none"/>
        <c:crossAx val="94281088"/>
        <c:crosses val="autoZero"/>
        <c:auto val="1"/>
        <c:lblAlgn val="ctr"/>
        <c:lblOffset val="100"/>
      </c:catAx>
      <c:spPr>
        <a:noFill/>
        <a:ln>
          <a:noFill/>
        </a:ln>
      </c:spPr>
    </c:plotArea>
    <c:plotVisOnly val="1"/>
    <c:dispBlanksAs val="zero"/>
  </c:chart>
  <c:spPr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8.3748078861205208E-2"/>
          <c:y val="4.1649598381001962E-2"/>
          <c:w val="0.87550946577288302"/>
          <c:h val="0.77557604346107412"/>
        </c:manualLayout>
      </c:layout>
      <c:lineChart>
        <c:grouping val="standard"/>
        <c:ser>
          <c:idx val="0"/>
          <c:order val="0"/>
          <c:tx>
            <c:strRef>
              <c:f>'[Chart in Microsoft Office PowerPoint]Sheet1'!$A$2</c:f>
              <c:strCache>
                <c:ptCount val="1"/>
                <c:pt idx="0">
                  <c:v>Emerging Markets</c:v>
                </c:pt>
              </c:strCache>
            </c:strRef>
          </c:tx>
          <c:spPr>
            <a:ln>
              <a:solidFill>
                <a:srgbClr val="0063A7"/>
              </a:solidFill>
            </a:ln>
          </c:spPr>
          <c:marker>
            <c:symbol val="none"/>
          </c:marker>
          <c:cat>
            <c:numRef>
              <c:f>'[Chart in Microsoft Office PowerPoint]Sheet1'!$B$1:$L$1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'[Chart in Microsoft Office PowerPoint]Sheet1'!$B$2:$L$2</c:f>
              <c:numCache>
                <c:formatCode>General</c:formatCode>
                <c:ptCount val="11"/>
                <c:pt idx="0">
                  <c:v>0.8</c:v>
                </c:pt>
                <c:pt idx="1">
                  <c:v>1.1287199999999999</c:v>
                </c:pt>
                <c:pt idx="2">
                  <c:v>1.592511048</c:v>
                </c:pt>
                <c:pt idx="3">
                  <c:v>2.246873838</c:v>
                </c:pt>
                <c:pt idx="4">
                  <c:v>3.1701142980000134</c:v>
                </c:pt>
                <c:pt idx="5">
                  <c:v>4.4727142619999656</c:v>
                </c:pt>
                <c:pt idx="6">
                  <c:v>6.3105525529999245</c:v>
                </c:pt>
                <c:pt idx="7">
                  <c:v>8.9035585970000248</c:v>
                </c:pt>
                <c:pt idx="8">
                  <c:v>12.562030820000055</c:v>
                </c:pt>
                <c:pt idx="9">
                  <c:v>17.723769289999868</c:v>
                </c:pt>
                <c:pt idx="10">
                  <c:v>25.00646609</c:v>
                </c:pt>
              </c:numCache>
            </c:numRef>
          </c:val>
        </c:ser>
        <c:ser>
          <c:idx val="1"/>
          <c:order val="1"/>
          <c:tx>
            <c:strRef>
              <c:f>'[Chart in Microsoft Office PowerPoint]Sheet1'!$A$3</c:f>
              <c:strCache>
                <c:ptCount val="1"/>
                <c:pt idx="0">
                  <c:v>Mature Markets*</c:v>
                </c:pt>
              </c:strCache>
            </c:strRef>
          </c:tx>
          <c:spPr>
            <a:ln>
              <a:solidFill>
                <a:srgbClr val="6EC4E7"/>
              </a:solidFill>
            </a:ln>
          </c:spPr>
          <c:marker>
            <c:symbol val="none"/>
          </c:marker>
          <c:cat>
            <c:numRef>
              <c:f>'[Chart in Microsoft Office PowerPoint]Sheet1'!$B$1:$L$1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'[Chart in Microsoft Office PowerPoint]Sheet1'!$B$3:$L$3</c:f>
              <c:numCache>
                <c:formatCode>General</c:formatCode>
                <c:ptCount val="11"/>
                <c:pt idx="0">
                  <c:v>1</c:v>
                </c:pt>
                <c:pt idx="1">
                  <c:v>1.31</c:v>
                </c:pt>
                <c:pt idx="2">
                  <c:v>1.7161000000000031</c:v>
                </c:pt>
                <c:pt idx="3">
                  <c:v>2.2480910000000116</c:v>
                </c:pt>
                <c:pt idx="4">
                  <c:v>2.9449992100000002</c:v>
                </c:pt>
                <c:pt idx="5">
                  <c:v>3.8579489649999967</c:v>
                </c:pt>
                <c:pt idx="6">
                  <c:v>5.053913144</c:v>
                </c:pt>
                <c:pt idx="7">
                  <c:v>6.6206262189999299</c:v>
                </c:pt>
                <c:pt idx="8">
                  <c:v>8.6730203469999996</c:v>
                </c:pt>
                <c:pt idx="9">
                  <c:v>11.361656650000057</c:v>
                </c:pt>
                <c:pt idx="10">
                  <c:v>14.883770220000002</c:v>
                </c:pt>
              </c:numCache>
            </c:numRef>
          </c:val>
        </c:ser>
        <c:marker val="1"/>
        <c:axId val="40861696"/>
        <c:axId val="40863232"/>
      </c:lineChart>
      <c:catAx>
        <c:axId val="40861696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D9D9D9"/>
            </a:solidFill>
          </a:ln>
        </c:spPr>
        <c:txPr>
          <a:bodyPr/>
          <a:lstStyle/>
          <a:p>
            <a:pPr>
              <a:defRPr sz="1000" b="1">
                <a:solidFill>
                  <a:schemeClr val="tx1"/>
                </a:solidFill>
              </a:defRPr>
            </a:pPr>
            <a:endParaRPr lang="en-US"/>
          </a:p>
        </c:txPr>
        <c:crossAx val="40863232"/>
        <c:crosses val="autoZero"/>
        <c:auto val="1"/>
        <c:lblAlgn val="ctr"/>
        <c:lblOffset val="100"/>
      </c:catAx>
      <c:valAx>
        <c:axId val="40863232"/>
        <c:scaling>
          <c:orientation val="minMax"/>
        </c:scaling>
        <c:axPos val="l"/>
        <c:majorGridlines>
          <c:spPr>
            <a:ln>
              <a:solidFill>
                <a:srgbClr val="D9D9D9"/>
              </a:solidFill>
            </a:ln>
          </c:spPr>
        </c:majorGridlines>
        <c:numFmt formatCode="General" sourceLinked="1"/>
        <c:tickLblPos val="nextTo"/>
        <c:spPr>
          <a:ln>
            <a:solidFill>
              <a:srgbClr val="D9D9D9"/>
            </a:solidFill>
          </a:ln>
        </c:spPr>
        <c:txPr>
          <a:bodyPr/>
          <a:lstStyle/>
          <a:p>
            <a:pPr>
              <a:defRPr sz="1050" b="1">
                <a:solidFill>
                  <a:schemeClr val="tx1"/>
                </a:solidFill>
                <a:latin typeface="+mn-lt"/>
              </a:defRPr>
            </a:pPr>
            <a:endParaRPr lang="en-US"/>
          </a:p>
        </c:txPr>
        <c:crossAx val="4086169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4241801736344967"/>
          <c:y val="0.89038761853141979"/>
          <c:w val="0.715163965273101"/>
          <c:h val="6.7962783087579914E-2"/>
        </c:manualLayout>
      </c:layout>
      <c:txPr>
        <a:bodyPr/>
        <a:lstStyle/>
        <a:p>
          <a:pPr>
            <a:defRPr sz="800"/>
          </a:pPr>
          <a:endParaRPr lang="en-US"/>
        </a:p>
      </c:txPr>
    </c:legend>
    <c:plotVisOnly val="1"/>
    <c:dispBlanksAs val="gap"/>
  </c:chart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6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6925025403525"/>
          <c:y val="0.29001158629522827"/>
          <c:w val="0.1676295579786603"/>
          <c:h val="0.31754129931231945"/>
        </c:manualLayout>
      </c:layout>
      <c:pieChart>
        <c:varyColors val="1"/>
        <c:ser>
          <c:idx val="0"/>
          <c:order val="0"/>
          <c:tx>
            <c:strRef>
              <c:f>Cloud!$G$36</c:f>
              <c:strCache>
                <c:ptCount val="1"/>
                <c:pt idx="0">
                  <c:v>  CY10</c:v>
                </c:pt>
              </c:strCache>
            </c:strRef>
          </c:tx>
          <c:spPr>
            <a:ln w="19050"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dPt>
            <c:idx val="0"/>
            <c:spPr>
              <a:solidFill>
                <a:srgbClr val="6EC4E7"/>
              </a:solidFill>
              <a:ln w="19050"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dPt>
          <c:dPt>
            <c:idx val="1"/>
            <c:spPr>
              <a:solidFill>
                <a:srgbClr val="0063A7"/>
              </a:solidFill>
              <a:ln w="19050"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dPt>
          <c:dPt>
            <c:idx val="2"/>
            <c:spPr>
              <a:solidFill>
                <a:srgbClr val="F8BE15"/>
              </a:solidFill>
              <a:ln w="19050"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dPt>
          <c:dPt>
            <c:idx val="3"/>
            <c:spPr>
              <a:solidFill>
                <a:srgbClr val="00B06F"/>
              </a:solidFill>
              <a:ln w="19050"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1"/>
                      </a:solidFill>
                      <a:effectLst/>
                    </a:defRPr>
                  </a:pPr>
                  <a:endParaRPr lang="en-US"/>
                </a:p>
              </c:txPr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effectLst/>
                  </a:defRPr>
                </a:pPr>
                <a:endParaRPr lang="en-US"/>
              </a:p>
            </c:txPr>
            <c:showPercent val="1"/>
            <c:extLst>
              <c:ext xmlns:c15="http://schemas.microsoft.com/office/drawing/2012/chart" uri="{CE6537A1-D6FC-4f65-9D91-7224C49458BB}"/>
            </c:extLst>
          </c:dLbls>
          <c:cat>
            <c:strRef>
              <c:f>Cloud!$F$37:$F$40</c:f>
              <c:strCache>
                <c:ptCount val="4"/>
                <c:pt idx="0">
                  <c:v>Consumer Electronics</c:v>
                </c:pt>
                <c:pt idx="1">
                  <c:v>Client Compute</c:v>
                </c:pt>
                <c:pt idx="2">
                  <c:v>Cloud Computing</c:v>
                </c:pt>
                <c:pt idx="3">
                  <c:v>Tablets &amp; Smartphones</c:v>
                </c:pt>
              </c:strCache>
            </c:strRef>
          </c:cat>
          <c:val>
            <c:numRef>
              <c:f>Cloud!$G$37:$G$40</c:f>
              <c:numCache>
                <c:formatCode>General</c:formatCode>
                <c:ptCount val="4"/>
                <c:pt idx="0">
                  <c:v>28078.205169087916</c:v>
                </c:pt>
                <c:pt idx="1">
                  <c:v>192887.61341287298</c:v>
                </c:pt>
                <c:pt idx="2">
                  <c:v>78449.50320246401</c:v>
                </c:pt>
                <c:pt idx="3">
                  <c:v>12564.58038270344</c:v>
                </c:pt>
              </c:numCache>
            </c:numRef>
          </c:val>
        </c:ser>
        <c:dLbls>
          <c:showPercent val="1"/>
        </c:dLbls>
        <c:firstSliceAng val="354"/>
      </c:pieChart>
    </c:plotArea>
    <c:legend>
      <c:legendPos val="b"/>
      <c:legendEntry>
        <c:idx val="0"/>
        <c:txPr>
          <a:bodyPr/>
          <a:lstStyle/>
          <a:p>
            <a:pPr>
              <a:lnSpc>
                <a:spcPct val="90000"/>
              </a:lnSpc>
              <a:defRPr sz="800" b="0" cap="none" baseline="0">
                <a:solidFill>
                  <a:srgbClr val="5F5F5F"/>
                </a:solidFill>
                <a:effectLst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lnSpc>
                <a:spcPct val="90000"/>
              </a:lnSpc>
              <a:defRPr sz="800" b="0" cap="none" baseline="0">
                <a:solidFill>
                  <a:srgbClr val="5F5F5F"/>
                </a:solidFill>
                <a:effectLst/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lnSpc>
                <a:spcPct val="90000"/>
              </a:lnSpc>
              <a:defRPr sz="800" b="0" cap="none" baseline="0">
                <a:solidFill>
                  <a:srgbClr val="5F5F5F"/>
                </a:solidFill>
                <a:effectLst/>
              </a:defRPr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lnSpc>
                <a:spcPct val="90000"/>
              </a:lnSpc>
              <a:defRPr sz="800" b="0" cap="none" baseline="0">
                <a:solidFill>
                  <a:srgbClr val="5F5F5F"/>
                </a:solidFill>
                <a:effectLst/>
              </a:defRPr>
            </a:pPr>
            <a:endParaRPr lang="en-US"/>
          </a:p>
        </c:txPr>
      </c:legendEntry>
      <c:layout>
        <c:manualLayout>
          <c:xMode val="edge"/>
          <c:yMode val="edge"/>
          <c:x val="2.8203505596973589E-2"/>
          <c:y val="0.79476062020025251"/>
          <c:w val="0.53954000105560496"/>
          <c:h val="0.11909183009751102"/>
        </c:manualLayout>
      </c:layout>
      <c:txPr>
        <a:bodyPr/>
        <a:lstStyle/>
        <a:p>
          <a:pPr>
            <a:lnSpc>
              <a:spcPct val="90000"/>
            </a:lnSpc>
            <a:defRPr sz="800" b="0" cap="none" baseline="0">
              <a:solidFill>
                <a:schemeClr val="tx2"/>
              </a:solidFill>
              <a:effectLst/>
            </a:defRPr>
          </a:pPr>
          <a:endParaRPr lang="en-US"/>
        </a:p>
      </c:txPr>
    </c:legend>
    <c:plotVisOnly val="1"/>
    <c:dispBlanksAs val="zero"/>
  </c:chart>
  <c:txPr>
    <a:bodyPr/>
    <a:lstStyle/>
    <a:p>
      <a:pPr>
        <a:defRPr sz="11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cs typeface="Arial" pitchFamily="34" charset="0"/>
        </a:defRPr>
      </a:pPr>
      <a:endParaRPr lang="en-US"/>
    </a:p>
  </c:tx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3840739981450029"/>
          <c:y val="8.5001133915409893E-2"/>
          <c:w val="0.72318520037100265"/>
          <c:h val="0.81071104595597199"/>
        </c:manualLayout>
      </c:layout>
      <c:doughnutChart>
        <c:varyColors val="1"/>
        <c:ser>
          <c:idx val="0"/>
          <c:order val="0"/>
          <c:spPr>
            <a:solidFill>
              <a:srgbClr val="FFFFFF">
                <a:lumMod val="85000"/>
              </a:srgbClr>
            </a:solidFill>
            <a:ln>
              <a:solidFill>
                <a:srgbClr val="FFFFFF">
                  <a:lumMod val="85000"/>
                </a:srgbClr>
              </a:solidFill>
            </a:ln>
          </c:spPr>
          <c:cat>
            <c:strRef>
              <c:f>'petabyte donut chart'!$AD$30:$AD$33</c:f>
              <c:strCache>
                <c:ptCount val="4"/>
                <c:pt idx="0">
                  <c:v>Consumer Electronics</c:v>
                </c:pt>
                <c:pt idx="1">
                  <c:v>Client Compute</c:v>
                </c:pt>
                <c:pt idx="2">
                  <c:v>Cloud Compute</c:v>
                </c:pt>
                <c:pt idx="3">
                  <c:v>Smartphones &amp; Tablets</c:v>
                </c:pt>
              </c:strCache>
            </c:strRef>
          </c:cat>
          <c:val>
            <c:numRef>
              <c:f>'petabyte donut chart'!$AG$30:$AG$33</c:f>
              <c:numCache>
                <c:formatCode>0%</c:formatCode>
                <c:ptCount val="4"/>
                <c:pt idx="0">
                  <c:v>4.5666680592544834E-2</c:v>
                </c:pt>
                <c:pt idx="1">
                  <c:v>0.31339218880493391</c:v>
                </c:pt>
                <c:pt idx="2">
                  <c:v>0.55802922307434655</c:v>
                </c:pt>
                <c:pt idx="3">
                  <c:v>8.2911907528194689E-2</c:v>
                </c:pt>
              </c:numCache>
            </c:numRef>
          </c:val>
        </c:ser>
        <c:firstSliceAng val="0"/>
        <c:holeSize val="57"/>
      </c:doughnutChart>
    </c:plotArea>
    <c:plotVisOnly val="1"/>
    <c:dispBlanksAs val="zero"/>
  </c:chart>
  <c:spPr>
    <a:ln>
      <a:noFill/>
    </a:ln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3840739981450029"/>
          <c:y val="8.5001133915409893E-2"/>
          <c:w val="0.72318520037100265"/>
          <c:h val="0.81071104595597199"/>
        </c:manualLayout>
      </c:layout>
      <c:doughnutChart>
        <c:varyColors val="1"/>
        <c:ser>
          <c:idx val="0"/>
          <c:order val="0"/>
          <c:dPt>
            <c:idx val="0"/>
            <c:spPr>
              <a:solidFill>
                <a:srgbClr val="6EC4E7"/>
              </a:solidFill>
            </c:spPr>
          </c:dPt>
          <c:dPt>
            <c:idx val="1"/>
            <c:spPr>
              <a:solidFill>
                <a:srgbClr val="0063A7"/>
              </a:solidFill>
            </c:spPr>
          </c:dPt>
          <c:dPt>
            <c:idx val="2"/>
            <c:spPr>
              <a:solidFill>
                <a:srgbClr val="F8BE15"/>
              </a:solidFill>
            </c:spPr>
          </c:dPt>
          <c:dPt>
            <c:idx val="3"/>
            <c:spPr>
              <a:solidFill>
                <a:srgbClr val="00B06F"/>
              </a:solidFill>
            </c:spPr>
          </c:dPt>
          <c:dLbls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  <a:effectLst/>
                    </a:defRPr>
                  </a:pPr>
                  <a:endParaRPr lang="en-US"/>
                </a:p>
              </c:txPr>
            </c:dLbl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  <a:effectLst/>
                    </a:defRPr>
                  </a:pPr>
                  <a:endParaRPr lang="en-US"/>
                </a:p>
              </c:txPr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effectLst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/>
            </c:extLst>
          </c:dLbls>
          <c:cat>
            <c:strRef>
              <c:f>'petabyte donut chart'!$AD$30:$AD$33</c:f>
              <c:strCache>
                <c:ptCount val="4"/>
                <c:pt idx="0">
                  <c:v>Consumer Electronics</c:v>
                </c:pt>
                <c:pt idx="1">
                  <c:v>Client Compute</c:v>
                </c:pt>
                <c:pt idx="2">
                  <c:v>Cloud Compute</c:v>
                </c:pt>
                <c:pt idx="3">
                  <c:v>Smartphones &amp; Tablets</c:v>
                </c:pt>
              </c:strCache>
            </c:strRef>
          </c:cat>
          <c:val>
            <c:numRef>
              <c:f>'petabyte donut chart'!$AG$30:$AG$33</c:f>
              <c:numCache>
                <c:formatCode>0%</c:formatCode>
                <c:ptCount val="4"/>
                <c:pt idx="0">
                  <c:v>4.5666680592544834E-2</c:v>
                </c:pt>
                <c:pt idx="1">
                  <c:v>0.31339218880493391</c:v>
                </c:pt>
                <c:pt idx="2">
                  <c:v>0.55802922307434655</c:v>
                </c:pt>
                <c:pt idx="3">
                  <c:v>8.2911907528194689E-2</c:v>
                </c:pt>
              </c:numCache>
            </c:numRef>
          </c:val>
        </c:ser>
        <c:firstSliceAng val="0"/>
        <c:holeSize val="57"/>
      </c:doughnutChart>
    </c:plotArea>
    <c:plotVisOnly val="1"/>
    <c:dispBlanksAs val="zero"/>
  </c:chart>
  <c:spPr>
    <a:ln>
      <a:noFill/>
    </a:ln>
  </c:spPr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6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6925025403525"/>
          <c:y val="0.29001158629522827"/>
          <c:w val="0.1676295579786603"/>
          <c:h val="0.31754129931231945"/>
        </c:manualLayout>
      </c:layout>
      <c:pieChart>
        <c:varyColors val="1"/>
        <c:ser>
          <c:idx val="0"/>
          <c:order val="0"/>
          <c:tx>
            <c:strRef>
              <c:f>Cloud!$G$36</c:f>
              <c:strCache>
                <c:ptCount val="1"/>
                <c:pt idx="0">
                  <c:v>  CY10</c:v>
                </c:pt>
              </c:strCache>
            </c:strRef>
          </c:tx>
          <c:spPr>
            <a:ln w="19050"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dPt>
            <c:idx val="0"/>
            <c:spPr>
              <a:solidFill>
                <a:srgbClr val="6EC4E7"/>
              </a:solidFill>
              <a:ln w="19050"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dPt>
          <c:dPt>
            <c:idx val="1"/>
            <c:spPr>
              <a:solidFill>
                <a:srgbClr val="0063A7"/>
              </a:solidFill>
              <a:ln w="19050"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dPt>
          <c:dPt>
            <c:idx val="2"/>
            <c:spPr>
              <a:solidFill>
                <a:srgbClr val="F8BE15"/>
              </a:solidFill>
              <a:ln w="19050"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dPt>
          <c:dPt>
            <c:idx val="3"/>
            <c:spPr>
              <a:solidFill>
                <a:srgbClr val="00B06F"/>
              </a:solidFill>
              <a:ln w="19050"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1"/>
                      </a:solidFill>
                      <a:effectLst/>
                    </a:defRPr>
                  </a:pPr>
                  <a:endParaRPr lang="en-US"/>
                </a:p>
              </c:txPr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effectLst/>
                  </a:defRPr>
                </a:pPr>
                <a:endParaRPr lang="en-US"/>
              </a:p>
            </c:txPr>
            <c:showPercent val="1"/>
            <c:extLst>
              <c:ext xmlns:c15="http://schemas.microsoft.com/office/drawing/2012/chart" uri="{CE6537A1-D6FC-4f65-9D91-7224C49458BB}"/>
            </c:extLst>
          </c:dLbls>
          <c:cat>
            <c:strRef>
              <c:f>Cloud!$F$37:$F$40</c:f>
              <c:strCache>
                <c:ptCount val="4"/>
                <c:pt idx="0">
                  <c:v>Consumer Electronics</c:v>
                </c:pt>
                <c:pt idx="1">
                  <c:v>Client Compute</c:v>
                </c:pt>
                <c:pt idx="2">
                  <c:v>Cloud Computing</c:v>
                </c:pt>
                <c:pt idx="3">
                  <c:v>Tablets &amp; Smartphones</c:v>
                </c:pt>
              </c:strCache>
            </c:strRef>
          </c:cat>
          <c:val>
            <c:numRef>
              <c:f>Cloud!$G$37:$G$40</c:f>
              <c:numCache>
                <c:formatCode>General</c:formatCode>
                <c:ptCount val="4"/>
                <c:pt idx="0">
                  <c:v>28078.205169087916</c:v>
                </c:pt>
                <c:pt idx="1">
                  <c:v>192887.61341287298</c:v>
                </c:pt>
                <c:pt idx="2">
                  <c:v>78449.50320246401</c:v>
                </c:pt>
                <c:pt idx="3">
                  <c:v>12564.58038270344</c:v>
                </c:pt>
              </c:numCache>
            </c:numRef>
          </c:val>
        </c:ser>
        <c:dLbls>
          <c:showPercent val="1"/>
        </c:dLbls>
        <c:firstSliceAng val="354"/>
      </c:pieChart>
    </c:plotArea>
    <c:legend>
      <c:legendPos val="b"/>
      <c:legendEntry>
        <c:idx val="0"/>
        <c:txPr>
          <a:bodyPr/>
          <a:lstStyle/>
          <a:p>
            <a:pPr>
              <a:lnSpc>
                <a:spcPct val="90000"/>
              </a:lnSpc>
              <a:defRPr sz="800" b="0" cap="none" baseline="0">
                <a:solidFill>
                  <a:srgbClr val="5F5F5F"/>
                </a:solidFill>
                <a:effectLst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lnSpc>
                <a:spcPct val="90000"/>
              </a:lnSpc>
              <a:defRPr sz="800" b="0" cap="none" baseline="0">
                <a:solidFill>
                  <a:srgbClr val="5F5F5F"/>
                </a:solidFill>
                <a:effectLst/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lnSpc>
                <a:spcPct val="90000"/>
              </a:lnSpc>
              <a:defRPr sz="800" b="0" cap="none" baseline="0">
                <a:solidFill>
                  <a:srgbClr val="5F5F5F"/>
                </a:solidFill>
                <a:effectLst/>
              </a:defRPr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lnSpc>
                <a:spcPct val="90000"/>
              </a:lnSpc>
              <a:defRPr sz="800" b="0" cap="none" baseline="0">
                <a:solidFill>
                  <a:srgbClr val="5F5F5F"/>
                </a:solidFill>
                <a:effectLst/>
              </a:defRPr>
            </a:pPr>
            <a:endParaRPr lang="en-US"/>
          </a:p>
        </c:txPr>
      </c:legendEntry>
      <c:layout>
        <c:manualLayout>
          <c:xMode val="edge"/>
          <c:yMode val="edge"/>
          <c:x val="2.8203505596973589E-2"/>
          <c:y val="0.79476062020025251"/>
          <c:w val="0.53954000105560496"/>
          <c:h val="0.11909183009751102"/>
        </c:manualLayout>
      </c:layout>
      <c:txPr>
        <a:bodyPr/>
        <a:lstStyle/>
        <a:p>
          <a:pPr>
            <a:lnSpc>
              <a:spcPct val="90000"/>
            </a:lnSpc>
            <a:defRPr sz="800" b="0" cap="none" baseline="0">
              <a:solidFill>
                <a:schemeClr val="tx2"/>
              </a:solidFill>
              <a:effectLst/>
            </a:defRPr>
          </a:pPr>
          <a:endParaRPr lang="en-US"/>
        </a:p>
      </c:txPr>
    </c:legend>
    <c:plotVisOnly val="1"/>
    <c:dispBlanksAs val="zero"/>
  </c:chart>
  <c:txPr>
    <a:bodyPr/>
    <a:lstStyle/>
    <a:p>
      <a:pPr>
        <a:defRPr sz="11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cs typeface="Arial" pitchFamily="34" charset="0"/>
        </a:defRPr>
      </a:pPr>
      <a:endParaRPr lang="en-US"/>
    </a:p>
  </c:txPr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6"/>
  <c:chart>
    <c:title>
      <c:tx>
        <c:rich>
          <a:bodyPr/>
          <a:lstStyle/>
          <a:p>
            <a:pPr>
              <a:defRPr/>
            </a:pPr>
            <a:r>
              <a:rPr lang="en-US" dirty="0"/>
              <a:t>Features Used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Features</c:v>
                </c:pt>
              </c:strCache>
            </c:strRef>
          </c:tx>
          <c:dLbls>
            <c:dLbl>
              <c:idx val="0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</c:dLbl>
            <c:dLbl>
              <c:idx val="3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</c:dLbl>
            <c:showVal val="1"/>
            <c:showLeaderLines val="1"/>
          </c:dLbls>
          <c:cat>
            <c:strRef>
              <c:f>Sheet1!$A$2:$A$6</c:f>
              <c:strCache>
                <c:ptCount val="5"/>
                <c:pt idx="0">
                  <c:v>Never</c:v>
                </c:pt>
                <c:pt idx="1">
                  <c:v>Rarely</c:v>
                </c:pt>
                <c:pt idx="2">
                  <c:v>Sometimes</c:v>
                </c:pt>
                <c:pt idx="3">
                  <c:v>Often</c:v>
                </c:pt>
                <c:pt idx="4">
                  <c:v>Always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0.45</c:v>
                </c:pt>
                <c:pt idx="1">
                  <c:v>0.19000000000000047</c:v>
                </c:pt>
                <c:pt idx="2">
                  <c:v>0.16000000000000048</c:v>
                </c:pt>
                <c:pt idx="3">
                  <c:v>0.13</c:v>
                </c:pt>
                <c:pt idx="4">
                  <c:v>7.0000000000000034E-2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5130623823537692"/>
          <c:y val="0.34174046800047647"/>
          <c:w val="0.27461968769055584"/>
          <c:h val="0.48029095617859929"/>
        </c:manualLayout>
      </c:layout>
    </c:legend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41FA79-3D1C-4ED9-8078-0FE789A5B2A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C7F68C-7C6E-43EA-B0A8-871E87BD55D5}">
      <dgm:prSet phldrT="[Text]"/>
      <dgm:spPr/>
      <dgm:t>
        <a:bodyPr/>
        <a:lstStyle/>
        <a:p>
          <a:r>
            <a:rPr lang="en-US" dirty="0" smtClean="0"/>
            <a:t>Phase 1</a:t>
          </a:r>
          <a:endParaRPr lang="en-US" dirty="0"/>
        </a:p>
      </dgm:t>
    </dgm:pt>
    <dgm:pt modelId="{D7731CCD-198F-463F-8B46-D0C7639A869E}" type="parTrans" cxnId="{895B3759-1D1C-4272-82B5-59BA29FF38BD}">
      <dgm:prSet/>
      <dgm:spPr/>
      <dgm:t>
        <a:bodyPr/>
        <a:lstStyle/>
        <a:p>
          <a:endParaRPr lang="en-US"/>
        </a:p>
      </dgm:t>
    </dgm:pt>
    <dgm:pt modelId="{BDBDD7FD-643C-4B70-9928-F6E5A0156FA1}" type="sibTrans" cxnId="{895B3759-1D1C-4272-82B5-59BA29FF38BD}">
      <dgm:prSet/>
      <dgm:spPr/>
      <dgm:t>
        <a:bodyPr/>
        <a:lstStyle/>
        <a:p>
          <a:endParaRPr lang="en-US"/>
        </a:p>
      </dgm:t>
    </dgm:pt>
    <dgm:pt modelId="{98AE7DE9-A05C-41AC-94D3-311B680AAECB}">
      <dgm:prSet phldrT="[Text]"/>
      <dgm:spPr/>
      <dgm:t>
        <a:bodyPr/>
        <a:lstStyle/>
        <a:p>
          <a:r>
            <a:rPr lang="en-US" dirty="0" smtClean="0"/>
            <a:t>Phase 2</a:t>
          </a:r>
        </a:p>
      </dgm:t>
    </dgm:pt>
    <dgm:pt modelId="{C615B0E6-19E4-47E4-BA5C-8909D712422D}" type="parTrans" cxnId="{82FF1B7F-6420-4FCC-A691-7160709BA335}">
      <dgm:prSet/>
      <dgm:spPr/>
      <dgm:t>
        <a:bodyPr/>
        <a:lstStyle/>
        <a:p>
          <a:endParaRPr lang="en-US"/>
        </a:p>
      </dgm:t>
    </dgm:pt>
    <dgm:pt modelId="{82A8D249-5C05-4DA3-95BC-689B9BD8AE17}" type="sibTrans" cxnId="{82FF1B7F-6420-4FCC-A691-7160709BA335}">
      <dgm:prSet/>
      <dgm:spPr/>
      <dgm:t>
        <a:bodyPr/>
        <a:lstStyle/>
        <a:p>
          <a:endParaRPr lang="en-US"/>
        </a:p>
      </dgm:t>
    </dgm:pt>
    <dgm:pt modelId="{F4099583-1370-4B0F-8BA5-9CEA6EB8836C}">
      <dgm:prSet phldrT="[Text]"/>
      <dgm:spPr/>
      <dgm:t>
        <a:bodyPr/>
        <a:lstStyle/>
        <a:p>
          <a:r>
            <a:rPr lang="en-US" dirty="0" smtClean="0"/>
            <a:t>Phase 3</a:t>
          </a:r>
          <a:endParaRPr lang="en-US" dirty="0"/>
        </a:p>
      </dgm:t>
    </dgm:pt>
    <dgm:pt modelId="{BD4BC9B0-7699-42AB-98AF-A508BC76377B}" type="parTrans" cxnId="{0130061F-5C30-467F-BA27-C9EF8A2B8464}">
      <dgm:prSet/>
      <dgm:spPr/>
      <dgm:t>
        <a:bodyPr/>
        <a:lstStyle/>
        <a:p>
          <a:endParaRPr lang="en-US"/>
        </a:p>
      </dgm:t>
    </dgm:pt>
    <dgm:pt modelId="{547B639E-CCDE-4DA3-B6C4-DC2AA87BD6DF}" type="sibTrans" cxnId="{0130061F-5C30-467F-BA27-C9EF8A2B8464}">
      <dgm:prSet/>
      <dgm:spPr/>
      <dgm:t>
        <a:bodyPr/>
        <a:lstStyle/>
        <a:p>
          <a:endParaRPr lang="en-US"/>
        </a:p>
      </dgm:t>
    </dgm:pt>
    <dgm:pt modelId="{1B524781-DCC5-4507-BC62-AFF3D8801D29}">
      <dgm:prSet/>
      <dgm:spPr/>
      <dgm:t>
        <a:bodyPr/>
        <a:lstStyle/>
        <a:p>
          <a:r>
            <a:rPr lang="en-US" dirty="0" smtClean="0"/>
            <a:t>8 Months</a:t>
          </a:r>
          <a:endParaRPr lang="en-US" dirty="0"/>
        </a:p>
      </dgm:t>
    </dgm:pt>
    <dgm:pt modelId="{87CBFF19-44AC-4A81-A111-ABF0C8EEBE6F}" type="parTrans" cxnId="{B5F4C08F-6D64-4F48-84FB-43EF7B800F30}">
      <dgm:prSet/>
      <dgm:spPr/>
      <dgm:t>
        <a:bodyPr/>
        <a:lstStyle/>
        <a:p>
          <a:endParaRPr lang="en-US"/>
        </a:p>
      </dgm:t>
    </dgm:pt>
    <dgm:pt modelId="{5CACD78D-9D08-403E-B77E-CDAD5A8758A1}" type="sibTrans" cxnId="{B5F4C08F-6D64-4F48-84FB-43EF7B800F30}">
      <dgm:prSet/>
      <dgm:spPr/>
      <dgm:t>
        <a:bodyPr/>
        <a:lstStyle/>
        <a:p>
          <a:endParaRPr lang="en-US"/>
        </a:p>
      </dgm:t>
    </dgm:pt>
    <dgm:pt modelId="{4977D2A6-3F71-4E69-9F44-8A43E328A045}">
      <dgm:prSet/>
      <dgm:spPr/>
      <dgm:t>
        <a:bodyPr/>
        <a:lstStyle/>
        <a:p>
          <a:r>
            <a:rPr lang="en-US" dirty="0" smtClean="0"/>
            <a:t>13 Months</a:t>
          </a:r>
        </a:p>
      </dgm:t>
    </dgm:pt>
    <dgm:pt modelId="{BF7B3567-CBEE-4234-A158-B72040F3AF31}" type="parTrans" cxnId="{59330C05-E3A8-4A8F-AEF9-462BA7A1B507}">
      <dgm:prSet/>
      <dgm:spPr/>
      <dgm:t>
        <a:bodyPr/>
        <a:lstStyle/>
        <a:p>
          <a:endParaRPr lang="en-US"/>
        </a:p>
      </dgm:t>
    </dgm:pt>
    <dgm:pt modelId="{4A0E6CEC-AC4F-49E9-B9FF-EE647E717683}" type="sibTrans" cxnId="{59330C05-E3A8-4A8F-AEF9-462BA7A1B507}">
      <dgm:prSet/>
      <dgm:spPr/>
      <dgm:t>
        <a:bodyPr/>
        <a:lstStyle/>
        <a:p>
          <a:endParaRPr lang="en-US"/>
        </a:p>
      </dgm:t>
    </dgm:pt>
    <dgm:pt modelId="{80D32F98-2F5C-415F-B057-33C3BCAFD0B9}">
      <dgm:prSet phldrT="[Text]"/>
      <dgm:spPr/>
      <dgm:t>
        <a:bodyPr/>
        <a:lstStyle/>
        <a:p>
          <a:r>
            <a:rPr lang="en-US" dirty="0" smtClean="0"/>
            <a:t>Other “High-Priority” Corporate Initiative</a:t>
          </a:r>
          <a:endParaRPr lang="en-US" dirty="0"/>
        </a:p>
      </dgm:t>
    </dgm:pt>
    <dgm:pt modelId="{73E55880-6DC6-465B-B27C-F9922CF3CD61}" type="parTrans" cxnId="{3FB899B2-C45F-49BF-9177-ECC0D1CAEED7}">
      <dgm:prSet/>
      <dgm:spPr/>
      <dgm:t>
        <a:bodyPr/>
        <a:lstStyle/>
        <a:p>
          <a:endParaRPr lang="en-US"/>
        </a:p>
      </dgm:t>
    </dgm:pt>
    <dgm:pt modelId="{6FEA553C-CB3A-4E50-AB0A-8FC1A89AFD74}" type="sibTrans" cxnId="{3FB899B2-C45F-49BF-9177-ECC0D1CAEED7}">
      <dgm:prSet/>
      <dgm:spPr/>
      <dgm:t>
        <a:bodyPr/>
        <a:lstStyle/>
        <a:p>
          <a:endParaRPr lang="en-US"/>
        </a:p>
      </dgm:t>
    </dgm:pt>
    <dgm:pt modelId="{FBB80D1B-B913-40BE-8F68-E623C67C51E5}">
      <dgm:prSet phldrT="[Text]"/>
      <dgm:spPr/>
      <dgm:t>
        <a:bodyPr/>
        <a:lstStyle/>
        <a:p>
          <a:r>
            <a:rPr lang="en-US" dirty="0" smtClean="0"/>
            <a:t>9 Months</a:t>
          </a:r>
          <a:endParaRPr lang="en-US" dirty="0"/>
        </a:p>
      </dgm:t>
    </dgm:pt>
    <dgm:pt modelId="{50A4763C-BB18-4AB5-913E-8BBA51AD0F01}" type="parTrans" cxnId="{DEF1F425-781C-4932-AF7C-03412BD6F23C}">
      <dgm:prSet/>
      <dgm:spPr/>
      <dgm:t>
        <a:bodyPr/>
        <a:lstStyle/>
        <a:p>
          <a:endParaRPr lang="en-US"/>
        </a:p>
      </dgm:t>
    </dgm:pt>
    <dgm:pt modelId="{18B80FE7-F83B-4376-BCB4-36A9EF5BBAB2}" type="sibTrans" cxnId="{DEF1F425-781C-4932-AF7C-03412BD6F23C}">
      <dgm:prSet/>
      <dgm:spPr/>
      <dgm:t>
        <a:bodyPr/>
        <a:lstStyle/>
        <a:p>
          <a:endParaRPr lang="en-US"/>
        </a:p>
      </dgm:t>
    </dgm:pt>
    <dgm:pt modelId="{EC21A687-1FF9-456B-8B7B-E0433CE2BE43}">
      <dgm:prSet phldrT="[Text]"/>
      <dgm:spPr/>
      <dgm:t>
        <a:bodyPr/>
        <a:lstStyle/>
        <a:p>
          <a:r>
            <a:rPr lang="en-US" dirty="0" smtClean="0"/>
            <a:t>17 Months</a:t>
          </a:r>
          <a:endParaRPr lang="en-US" dirty="0"/>
        </a:p>
      </dgm:t>
    </dgm:pt>
    <dgm:pt modelId="{159977FE-B8C9-409E-8248-48D00E2FDDA5}" type="parTrans" cxnId="{967BF984-9FBD-4D8C-9E80-9213D9E25F45}">
      <dgm:prSet/>
      <dgm:spPr/>
      <dgm:t>
        <a:bodyPr/>
        <a:lstStyle/>
        <a:p>
          <a:endParaRPr lang="en-US"/>
        </a:p>
      </dgm:t>
    </dgm:pt>
    <dgm:pt modelId="{81C9F532-D4F0-4B98-A92F-9DED6E78C204}" type="sibTrans" cxnId="{967BF984-9FBD-4D8C-9E80-9213D9E25F45}">
      <dgm:prSet/>
      <dgm:spPr/>
      <dgm:t>
        <a:bodyPr/>
        <a:lstStyle/>
        <a:p>
          <a:endParaRPr lang="en-US"/>
        </a:p>
      </dgm:t>
    </dgm:pt>
    <dgm:pt modelId="{FFA92B6F-9EC2-4BDD-9C71-AF2497A536DE}" type="pres">
      <dgm:prSet presAssocID="{2841FA79-3D1C-4ED9-8078-0FE789A5B2A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DBB5CB-2F38-457D-A3A4-AB88B11D6E96}" type="pres">
      <dgm:prSet presAssocID="{2841FA79-3D1C-4ED9-8078-0FE789A5B2AB}" presName="dummyMaxCanvas" presStyleCnt="0">
        <dgm:presLayoutVars/>
      </dgm:prSet>
      <dgm:spPr/>
    </dgm:pt>
    <dgm:pt modelId="{CCD14AB5-865D-4F9E-AD24-E3502BB634B8}" type="pres">
      <dgm:prSet presAssocID="{2841FA79-3D1C-4ED9-8078-0FE789A5B2AB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E82FBE-CAAF-4986-91E4-AF410695A050}" type="pres">
      <dgm:prSet presAssocID="{2841FA79-3D1C-4ED9-8078-0FE789A5B2AB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138449-1501-4F7B-AD16-799E2CDD8FEF}" type="pres">
      <dgm:prSet presAssocID="{2841FA79-3D1C-4ED9-8078-0FE789A5B2AB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ABEC6E-6AB6-4C4F-8D24-943A3E6B3E5F}" type="pres">
      <dgm:prSet presAssocID="{2841FA79-3D1C-4ED9-8078-0FE789A5B2AB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304986-DF4D-4189-B8A0-F84086FC1F27}" type="pres">
      <dgm:prSet presAssocID="{2841FA79-3D1C-4ED9-8078-0FE789A5B2AB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308C1D-CEE2-4614-8E64-F689D0F29567}" type="pres">
      <dgm:prSet presAssocID="{2841FA79-3D1C-4ED9-8078-0FE789A5B2AB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1CC32F-F83B-4BFD-A8D6-334F59973869}" type="pres">
      <dgm:prSet presAssocID="{2841FA79-3D1C-4ED9-8078-0FE789A5B2AB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9A492D-BC5C-4A58-92F3-580CEFF6E007}" type="pres">
      <dgm:prSet presAssocID="{2841FA79-3D1C-4ED9-8078-0FE789A5B2AB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A4F4C1-8D4B-4C95-BFDB-976381DDFE5A}" type="pres">
      <dgm:prSet presAssocID="{2841FA79-3D1C-4ED9-8078-0FE789A5B2AB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70CE49-C17F-4BA9-97B5-167CEF518801}" type="pres">
      <dgm:prSet presAssocID="{2841FA79-3D1C-4ED9-8078-0FE789A5B2AB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27E3FC-18C4-4781-BEF8-E35FC63FF4B0}" type="pres">
      <dgm:prSet presAssocID="{2841FA79-3D1C-4ED9-8078-0FE789A5B2AB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5B3759-1D1C-4272-82B5-59BA29FF38BD}" srcId="{2841FA79-3D1C-4ED9-8078-0FE789A5B2AB}" destId="{81C7F68C-7C6E-43EA-B0A8-871E87BD55D5}" srcOrd="0" destOrd="0" parTransId="{D7731CCD-198F-463F-8B46-D0C7639A869E}" sibTransId="{BDBDD7FD-643C-4B70-9928-F6E5A0156FA1}"/>
    <dgm:cxn modelId="{3FB899B2-C45F-49BF-9177-ECC0D1CAEED7}" srcId="{2841FA79-3D1C-4ED9-8078-0FE789A5B2AB}" destId="{80D32F98-2F5C-415F-B057-33C3BCAFD0B9}" srcOrd="3" destOrd="0" parTransId="{73E55880-6DC6-465B-B27C-F9922CF3CD61}" sibTransId="{6FEA553C-CB3A-4E50-AB0A-8FC1A89AFD74}"/>
    <dgm:cxn modelId="{55166941-5130-4508-81C3-81DEB1F8F629}" type="presOf" srcId="{81C7F68C-7C6E-43EA-B0A8-871E87BD55D5}" destId="{CCD14AB5-865D-4F9E-AD24-E3502BB634B8}" srcOrd="0" destOrd="0" presId="urn:microsoft.com/office/officeart/2005/8/layout/vProcess5"/>
    <dgm:cxn modelId="{50D0ED46-6F15-4C08-A8BE-CF246346C77D}" type="presOf" srcId="{4977D2A6-3F71-4E69-9F44-8A43E328A045}" destId="{76E82FBE-CAAF-4986-91E4-AF410695A050}" srcOrd="0" destOrd="1" presId="urn:microsoft.com/office/officeart/2005/8/layout/vProcess5"/>
    <dgm:cxn modelId="{CB84C856-0DCC-446E-B409-CB9957B49F48}" type="presOf" srcId="{98AE7DE9-A05C-41AC-94D3-311B680AAECB}" destId="{C7A4F4C1-8D4B-4C95-BFDB-976381DDFE5A}" srcOrd="1" destOrd="0" presId="urn:microsoft.com/office/officeart/2005/8/layout/vProcess5"/>
    <dgm:cxn modelId="{B5F4C08F-6D64-4F48-84FB-43EF7B800F30}" srcId="{81C7F68C-7C6E-43EA-B0A8-871E87BD55D5}" destId="{1B524781-DCC5-4507-BC62-AFF3D8801D29}" srcOrd="0" destOrd="0" parTransId="{87CBFF19-44AC-4A81-A111-ABF0C8EEBE6F}" sibTransId="{5CACD78D-9D08-403E-B77E-CDAD5A8758A1}"/>
    <dgm:cxn modelId="{B52B6483-7530-4354-AB7F-DBA80A493015}" type="presOf" srcId="{82A8D249-5C05-4DA3-95BC-689B9BD8AE17}" destId="{9C308C1D-CEE2-4614-8E64-F689D0F29567}" srcOrd="0" destOrd="0" presId="urn:microsoft.com/office/officeart/2005/8/layout/vProcess5"/>
    <dgm:cxn modelId="{AB422C1B-B95F-4AB3-8F6D-16364F462F82}" type="presOf" srcId="{547B639E-CCDE-4DA3-B6C4-DC2AA87BD6DF}" destId="{BE1CC32F-F83B-4BFD-A8D6-334F59973869}" srcOrd="0" destOrd="0" presId="urn:microsoft.com/office/officeart/2005/8/layout/vProcess5"/>
    <dgm:cxn modelId="{59330C05-E3A8-4A8F-AEF9-462BA7A1B507}" srcId="{98AE7DE9-A05C-41AC-94D3-311B680AAECB}" destId="{4977D2A6-3F71-4E69-9F44-8A43E328A045}" srcOrd="0" destOrd="0" parTransId="{BF7B3567-CBEE-4234-A158-B72040F3AF31}" sibTransId="{4A0E6CEC-AC4F-49E9-B9FF-EE647E717683}"/>
    <dgm:cxn modelId="{7D722BF2-3FB3-49A5-80A9-33E04A7E483F}" type="presOf" srcId="{2841FA79-3D1C-4ED9-8078-0FE789A5B2AB}" destId="{FFA92B6F-9EC2-4BDD-9C71-AF2497A536DE}" srcOrd="0" destOrd="0" presId="urn:microsoft.com/office/officeart/2005/8/layout/vProcess5"/>
    <dgm:cxn modelId="{94ECD29A-B684-413A-AD2B-EFC59E434FC3}" type="presOf" srcId="{80D32F98-2F5C-415F-B057-33C3BCAFD0B9}" destId="{D727E3FC-18C4-4781-BEF8-E35FC63FF4B0}" srcOrd="1" destOrd="0" presId="urn:microsoft.com/office/officeart/2005/8/layout/vProcess5"/>
    <dgm:cxn modelId="{5C01E180-6DA5-4417-A5C8-EC909C6EB149}" type="presOf" srcId="{80D32F98-2F5C-415F-B057-33C3BCAFD0B9}" destId="{AAABEC6E-6AB6-4C4F-8D24-943A3E6B3E5F}" srcOrd="0" destOrd="0" presId="urn:microsoft.com/office/officeart/2005/8/layout/vProcess5"/>
    <dgm:cxn modelId="{802C6327-03BF-4D59-BDA8-450007B00544}" type="presOf" srcId="{98AE7DE9-A05C-41AC-94D3-311B680AAECB}" destId="{76E82FBE-CAAF-4986-91E4-AF410695A050}" srcOrd="0" destOrd="0" presId="urn:microsoft.com/office/officeart/2005/8/layout/vProcess5"/>
    <dgm:cxn modelId="{50F98C1C-A6F2-42C3-9770-D6174ADF7966}" type="presOf" srcId="{FBB80D1B-B913-40BE-8F68-E623C67C51E5}" destId="{EF70CE49-C17F-4BA9-97B5-167CEF518801}" srcOrd="1" destOrd="1" presId="urn:microsoft.com/office/officeart/2005/8/layout/vProcess5"/>
    <dgm:cxn modelId="{82FF1B7F-6420-4FCC-A691-7160709BA335}" srcId="{2841FA79-3D1C-4ED9-8078-0FE789A5B2AB}" destId="{98AE7DE9-A05C-41AC-94D3-311B680AAECB}" srcOrd="1" destOrd="0" parTransId="{C615B0E6-19E4-47E4-BA5C-8909D712422D}" sibTransId="{82A8D249-5C05-4DA3-95BC-689B9BD8AE17}"/>
    <dgm:cxn modelId="{6DB548C6-B3D7-497E-A38D-857DFFE19C42}" type="presOf" srcId="{EC21A687-1FF9-456B-8B7B-E0433CE2BE43}" destId="{AAABEC6E-6AB6-4C4F-8D24-943A3E6B3E5F}" srcOrd="0" destOrd="1" presId="urn:microsoft.com/office/officeart/2005/8/layout/vProcess5"/>
    <dgm:cxn modelId="{967BF984-9FBD-4D8C-9E80-9213D9E25F45}" srcId="{80D32F98-2F5C-415F-B057-33C3BCAFD0B9}" destId="{EC21A687-1FF9-456B-8B7B-E0433CE2BE43}" srcOrd="0" destOrd="0" parTransId="{159977FE-B8C9-409E-8248-48D00E2FDDA5}" sibTransId="{81C9F532-D4F0-4B98-A92F-9DED6E78C204}"/>
    <dgm:cxn modelId="{BBD161FB-DCA0-4323-9ADA-B8A39893EF13}" type="presOf" srcId="{4977D2A6-3F71-4E69-9F44-8A43E328A045}" destId="{C7A4F4C1-8D4B-4C95-BFDB-976381DDFE5A}" srcOrd="1" destOrd="1" presId="urn:microsoft.com/office/officeart/2005/8/layout/vProcess5"/>
    <dgm:cxn modelId="{8BFA9464-4C96-44BB-8CFB-65344763936F}" type="presOf" srcId="{FBB80D1B-B913-40BE-8F68-E623C67C51E5}" destId="{51138449-1501-4F7B-AD16-799E2CDD8FEF}" srcOrd="0" destOrd="1" presId="urn:microsoft.com/office/officeart/2005/8/layout/vProcess5"/>
    <dgm:cxn modelId="{8114773E-E99D-4434-B997-54CB61B6F54F}" type="presOf" srcId="{81C7F68C-7C6E-43EA-B0A8-871E87BD55D5}" destId="{8E9A492D-BC5C-4A58-92F3-580CEFF6E007}" srcOrd="1" destOrd="0" presId="urn:microsoft.com/office/officeart/2005/8/layout/vProcess5"/>
    <dgm:cxn modelId="{0130061F-5C30-467F-BA27-C9EF8A2B8464}" srcId="{2841FA79-3D1C-4ED9-8078-0FE789A5B2AB}" destId="{F4099583-1370-4B0F-8BA5-9CEA6EB8836C}" srcOrd="2" destOrd="0" parTransId="{BD4BC9B0-7699-42AB-98AF-A508BC76377B}" sibTransId="{547B639E-CCDE-4DA3-B6C4-DC2AA87BD6DF}"/>
    <dgm:cxn modelId="{787D92DC-0509-4932-9187-F579CA889E22}" type="presOf" srcId="{F4099583-1370-4B0F-8BA5-9CEA6EB8836C}" destId="{51138449-1501-4F7B-AD16-799E2CDD8FEF}" srcOrd="0" destOrd="0" presId="urn:microsoft.com/office/officeart/2005/8/layout/vProcess5"/>
    <dgm:cxn modelId="{FC7EDA9F-FB10-400B-873A-5B533F1AEC44}" type="presOf" srcId="{F4099583-1370-4B0F-8BA5-9CEA6EB8836C}" destId="{EF70CE49-C17F-4BA9-97B5-167CEF518801}" srcOrd="1" destOrd="0" presId="urn:microsoft.com/office/officeart/2005/8/layout/vProcess5"/>
    <dgm:cxn modelId="{DEF1F425-781C-4932-AF7C-03412BD6F23C}" srcId="{F4099583-1370-4B0F-8BA5-9CEA6EB8836C}" destId="{FBB80D1B-B913-40BE-8F68-E623C67C51E5}" srcOrd="0" destOrd="0" parTransId="{50A4763C-BB18-4AB5-913E-8BBA51AD0F01}" sibTransId="{18B80FE7-F83B-4376-BCB4-36A9EF5BBAB2}"/>
    <dgm:cxn modelId="{7B845747-533D-4212-BB8A-FC7BE99154DF}" type="presOf" srcId="{BDBDD7FD-643C-4B70-9928-F6E5A0156FA1}" destId="{19304986-DF4D-4189-B8A0-F84086FC1F27}" srcOrd="0" destOrd="0" presId="urn:microsoft.com/office/officeart/2005/8/layout/vProcess5"/>
    <dgm:cxn modelId="{43A1804D-5497-4A7C-88B7-E93A537FF31E}" type="presOf" srcId="{EC21A687-1FF9-456B-8B7B-E0433CE2BE43}" destId="{D727E3FC-18C4-4781-BEF8-E35FC63FF4B0}" srcOrd="1" destOrd="1" presId="urn:microsoft.com/office/officeart/2005/8/layout/vProcess5"/>
    <dgm:cxn modelId="{031B3D03-2B99-4212-A818-FC30D03534DC}" type="presOf" srcId="{1B524781-DCC5-4507-BC62-AFF3D8801D29}" destId="{CCD14AB5-865D-4F9E-AD24-E3502BB634B8}" srcOrd="0" destOrd="1" presId="urn:microsoft.com/office/officeart/2005/8/layout/vProcess5"/>
    <dgm:cxn modelId="{1EA1F804-7903-4710-BE73-BC44D299E91F}" type="presOf" srcId="{1B524781-DCC5-4507-BC62-AFF3D8801D29}" destId="{8E9A492D-BC5C-4A58-92F3-580CEFF6E007}" srcOrd="1" destOrd="1" presId="urn:microsoft.com/office/officeart/2005/8/layout/vProcess5"/>
    <dgm:cxn modelId="{11FCE9D4-3D40-4477-B618-DE6D96F14574}" type="presParOf" srcId="{FFA92B6F-9EC2-4BDD-9C71-AF2497A536DE}" destId="{CBDBB5CB-2F38-457D-A3A4-AB88B11D6E96}" srcOrd="0" destOrd="0" presId="urn:microsoft.com/office/officeart/2005/8/layout/vProcess5"/>
    <dgm:cxn modelId="{91813108-C8FA-4296-AEAE-5D18538FD2E0}" type="presParOf" srcId="{FFA92B6F-9EC2-4BDD-9C71-AF2497A536DE}" destId="{CCD14AB5-865D-4F9E-AD24-E3502BB634B8}" srcOrd="1" destOrd="0" presId="urn:microsoft.com/office/officeart/2005/8/layout/vProcess5"/>
    <dgm:cxn modelId="{279BDB69-2914-4946-84D1-629CEAC71624}" type="presParOf" srcId="{FFA92B6F-9EC2-4BDD-9C71-AF2497A536DE}" destId="{76E82FBE-CAAF-4986-91E4-AF410695A050}" srcOrd="2" destOrd="0" presId="urn:microsoft.com/office/officeart/2005/8/layout/vProcess5"/>
    <dgm:cxn modelId="{D0C1D374-6162-4AB2-A11F-77859418E425}" type="presParOf" srcId="{FFA92B6F-9EC2-4BDD-9C71-AF2497A536DE}" destId="{51138449-1501-4F7B-AD16-799E2CDD8FEF}" srcOrd="3" destOrd="0" presId="urn:microsoft.com/office/officeart/2005/8/layout/vProcess5"/>
    <dgm:cxn modelId="{DE79E45E-4D3C-4248-94DF-4753773E9D04}" type="presParOf" srcId="{FFA92B6F-9EC2-4BDD-9C71-AF2497A536DE}" destId="{AAABEC6E-6AB6-4C4F-8D24-943A3E6B3E5F}" srcOrd="4" destOrd="0" presId="urn:microsoft.com/office/officeart/2005/8/layout/vProcess5"/>
    <dgm:cxn modelId="{623F9157-7B6A-4E7C-9B01-2C3BA9BAFF56}" type="presParOf" srcId="{FFA92B6F-9EC2-4BDD-9C71-AF2497A536DE}" destId="{19304986-DF4D-4189-B8A0-F84086FC1F27}" srcOrd="5" destOrd="0" presId="urn:microsoft.com/office/officeart/2005/8/layout/vProcess5"/>
    <dgm:cxn modelId="{0BE0B3F1-ED41-422E-A148-5ACA32A8024E}" type="presParOf" srcId="{FFA92B6F-9EC2-4BDD-9C71-AF2497A536DE}" destId="{9C308C1D-CEE2-4614-8E64-F689D0F29567}" srcOrd="6" destOrd="0" presId="urn:microsoft.com/office/officeart/2005/8/layout/vProcess5"/>
    <dgm:cxn modelId="{9EB86A51-284D-4BAE-B92A-853EC0B01A0F}" type="presParOf" srcId="{FFA92B6F-9EC2-4BDD-9C71-AF2497A536DE}" destId="{BE1CC32F-F83B-4BFD-A8D6-334F59973869}" srcOrd="7" destOrd="0" presId="urn:microsoft.com/office/officeart/2005/8/layout/vProcess5"/>
    <dgm:cxn modelId="{60AF9CEF-5BC5-41B2-8614-A592C0ACD6B4}" type="presParOf" srcId="{FFA92B6F-9EC2-4BDD-9C71-AF2497A536DE}" destId="{8E9A492D-BC5C-4A58-92F3-580CEFF6E007}" srcOrd="8" destOrd="0" presId="urn:microsoft.com/office/officeart/2005/8/layout/vProcess5"/>
    <dgm:cxn modelId="{6192DA6F-ADD4-45DA-A75E-3DA3A0B7E6C0}" type="presParOf" srcId="{FFA92B6F-9EC2-4BDD-9C71-AF2497A536DE}" destId="{C7A4F4C1-8D4B-4C95-BFDB-976381DDFE5A}" srcOrd="9" destOrd="0" presId="urn:microsoft.com/office/officeart/2005/8/layout/vProcess5"/>
    <dgm:cxn modelId="{B505E14D-56F6-41AC-9FA0-6DA32E2D00BF}" type="presParOf" srcId="{FFA92B6F-9EC2-4BDD-9C71-AF2497A536DE}" destId="{EF70CE49-C17F-4BA9-97B5-167CEF518801}" srcOrd="10" destOrd="0" presId="urn:microsoft.com/office/officeart/2005/8/layout/vProcess5"/>
    <dgm:cxn modelId="{3E9937E1-9C1A-42BD-9B61-C2D22F59683A}" type="presParOf" srcId="{FFA92B6F-9EC2-4BDD-9C71-AF2497A536DE}" destId="{D727E3FC-18C4-4781-BEF8-E35FC63FF4B0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BDF8E4-C29F-4997-A327-D7448D5471C1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9FD532-5B17-4595-8FA8-CA14753995D7}">
      <dgm:prSet phldrT="[Text]"/>
      <dgm:spPr/>
      <dgm:t>
        <a:bodyPr/>
        <a:lstStyle/>
        <a:p>
          <a:r>
            <a:rPr lang="en-US" dirty="0" smtClean="0"/>
            <a:t>Phase 1:  8 Months</a:t>
          </a:r>
          <a:endParaRPr lang="en-US" dirty="0"/>
        </a:p>
      </dgm:t>
    </dgm:pt>
    <dgm:pt modelId="{716213F4-A7BD-4544-8338-0EE755B4CBEE}" type="parTrans" cxnId="{C46FFEE5-7F99-4FF1-BCDE-F9503E0520C3}">
      <dgm:prSet/>
      <dgm:spPr/>
      <dgm:t>
        <a:bodyPr/>
        <a:lstStyle/>
        <a:p>
          <a:endParaRPr lang="en-US"/>
        </a:p>
      </dgm:t>
    </dgm:pt>
    <dgm:pt modelId="{C6B8A738-0794-46CF-83B3-8BFFF8F58AB2}" type="sibTrans" cxnId="{C46FFEE5-7F99-4FF1-BCDE-F9503E0520C3}">
      <dgm:prSet/>
      <dgm:spPr/>
      <dgm:t>
        <a:bodyPr/>
        <a:lstStyle/>
        <a:p>
          <a:endParaRPr lang="en-US" dirty="0"/>
        </a:p>
      </dgm:t>
    </dgm:pt>
    <dgm:pt modelId="{7CF75768-5C0A-4312-B75C-4535D5E252A3}">
      <dgm:prSet phldrT="[Text]"/>
      <dgm:spPr/>
      <dgm:t>
        <a:bodyPr/>
        <a:lstStyle/>
        <a:p>
          <a:r>
            <a:rPr lang="en-US" dirty="0" smtClean="0"/>
            <a:t>Phase 2:  10 Months</a:t>
          </a:r>
          <a:endParaRPr lang="en-US" dirty="0"/>
        </a:p>
      </dgm:t>
    </dgm:pt>
    <dgm:pt modelId="{819C8C2B-0F04-44FD-84E9-34418F400BFE}" type="parTrans" cxnId="{F2B96558-0640-4828-BD24-8DD8A7B9E0A2}">
      <dgm:prSet/>
      <dgm:spPr/>
      <dgm:t>
        <a:bodyPr/>
        <a:lstStyle/>
        <a:p>
          <a:endParaRPr lang="en-US"/>
        </a:p>
      </dgm:t>
    </dgm:pt>
    <dgm:pt modelId="{4D23AE2D-A518-4393-B3B3-FD38533D1CB5}" type="sibTrans" cxnId="{F2B96558-0640-4828-BD24-8DD8A7B9E0A2}">
      <dgm:prSet/>
      <dgm:spPr/>
      <dgm:t>
        <a:bodyPr/>
        <a:lstStyle/>
        <a:p>
          <a:endParaRPr lang="en-US" dirty="0"/>
        </a:p>
      </dgm:t>
    </dgm:pt>
    <dgm:pt modelId="{DBE049CC-3949-4207-969A-A8D45D8B5232}">
      <dgm:prSet phldrT="[Text]"/>
      <dgm:spPr/>
      <dgm:t>
        <a:bodyPr/>
        <a:lstStyle/>
        <a:p>
          <a:r>
            <a:rPr lang="en-US" dirty="0" smtClean="0"/>
            <a:t>Phase 3:  9 Months</a:t>
          </a:r>
          <a:endParaRPr lang="en-US" dirty="0"/>
        </a:p>
      </dgm:t>
    </dgm:pt>
    <dgm:pt modelId="{21691F63-D6DB-4518-BDE2-873CA5C8B5E1}" type="parTrans" cxnId="{543DA232-603E-4DB5-B8B1-792C84B38824}">
      <dgm:prSet/>
      <dgm:spPr/>
      <dgm:t>
        <a:bodyPr/>
        <a:lstStyle/>
        <a:p>
          <a:endParaRPr lang="en-US"/>
        </a:p>
      </dgm:t>
    </dgm:pt>
    <dgm:pt modelId="{3BB1825D-581C-404E-9CA4-56E8A4F913F8}" type="sibTrans" cxnId="{543DA232-603E-4DB5-B8B1-792C84B38824}">
      <dgm:prSet/>
      <dgm:spPr/>
      <dgm:t>
        <a:bodyPr/>
        <a:lstStyle/>
        <a:p>
          <a:endParaRPr lang="en-US"/>
        </a:p>
      </dgm:t>
    </dgm:pt>
    <dgm:pt modelId="{EC4D6E07-8817-4E84-838A-AE7FF1524890}" type="pres">
      <dgm:prSet presAssocID="{38BDF8E4-C29F-4997-A327-D7448D5471C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7E4B857-BE54-4489-88E8-E779294634C0}" type="pres">
      <dgm:prSet presAssocID="{38BDF8E4-C29F-4997-A327-D7448D5471C1}" presName="dummyMaxCanvas" presStyleCnt="0">
        <dgm:presLayoutVars/>
      </dgm:prSet>
      <dgm:spPr/>
    </dgm:pt>
    <dgm:pt modelId="{4CD7C02E-89C9-406B-A49A-F2FC4B2DACD1}" type="pres">
      <dgm:prSet presAssocID="{38BDF8E4-C29F-4997-A327-D7448D5471C1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268D03-9299-4D47-AA99-F9BB0AE5A417}" type="pres">
      <dgm:prSet presAssocID="{38BDF8E4-C29F-4997-A327-D7448D5471C1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CD518A-19BD-4EA1-8445-55642C927043}" type="pres">
      <dgm:prSet presAssocID="{38BDF8E4-C29F-4997-A327-D7448D5471C1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CF63CC-69A6-44E7-ACCC-1AC640580F98}" type="pres">
      <dgm:prSet presAssocID="{38BDF8E4-C29F-4997-A327-D7448D5471C1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E1D930-14D3-411E-A464-C97EA662B3DB}" type="pres">
      <dgm:prSet presAssocID="{38BDF8E4-C29F-4997-A327-D7448D5471C1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37E1CC-D16E-43F2-AE7C-A5111A659927}" type="pres">
      <dgm:prSet presAssocID="{38BDF8E4-C29F-4997-A327-D7448D5471C1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8C4F7D-A4C9-4351-8945-4E95605834FE}" type="pres">
      <dgm:prSet presAssocID="{38BDF8E4-C29F-4997-A327-D7448D5471C1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990733-92E0-4898-B5AF-8FB920654420}" type="pres">
      <dgm:prSet presAssocID="{38BDF8E4-C29F-4997-A327-D7448D5471C1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746677-9F4D-4C26-86C6-57617D8E0279}" type="presOf" srcId="{7CF75768-5C0A-4312-B75C-4535D5E252A3}" destId="{EE268D03-9299-4D47-AA99-F9BB0AE5A417}" srcOrd="0" destOrd="0" presId="urn:microsoft.com/office/officeart/2005/8/layout/vProcess5"/>
    <dgm:cxn modelId="{9A318BCD-13FE-4C60-BB6F-756D206E49F1}" type="presOf" srcId="{4D23AE2D-A518-4393-B3B3-FD38533D1CB5}" destId="{22E1D930-14D3-411E-A464-C97EA662B3DB}" srcOrd="0" destOrd="0" presId="urn:microsoft.com/office/officeart/2005/8/layout/vProcess5"/>
    <dgm:cxn modelId="{3ADE6AD5-FFC2-4451-ACA7-28CBC1BA3ABA}" type="presOf" srcId="{C6B8A738-0794-46CF-83B3-8BFFF8F58AB2}" destId="{0ECF63CC-69A6-44E7-ACCC-1AC640580F98}" srcOrd="0" destOrd="0" presId="urn:microsoft.com/office/officeart/2005/8/layout/vProcess5"/>
    <dgm:cxn modelId="{F2B96558-0640-4828-BD24-8DD8A7B9E0A2}" srcId="{38BDF8E4-C29F-4997-A327-D7448D5471C1}" destId="{7CF75768-5C0A-4312-B75C-4535D5E252A3}" srcOrd="1" destOrd="0" parTransId="{819C8C2B-0F04-44FD-84E9-34418F400BFE}" sibTransId="{4D23AE2D-A518-4393-B3B3-FD38533D1CB5}"/>
    <dgm:cxn modelId="{2165136F-BF95-40FA-B9C4-E850F2C44A98}" type="presOf" srcId="{DBE049CC-3949-4207-969A-A8D45D8B5232}" destId="{35CD518A-19BD-4EA1-8445-55642C927043}" srcOrd="0" destOrd="0" presId="urn:microsoft.com/office/officeart/2005/8/layout/vProcess5"/>
    <dgm:cxn modelId="{C599976D-AF72-4AA1-BE7C-AA94257B284D}" type="presOf" srcId="{38BDF8E4-C29F-4997-A327-D7448D5471C1}" destId="{EC4D6E07-8817-4E84-838A-AE7FF1524890}" srcOrd="0" destOrd="0" presId="urn:microsoft.com/office/officeart/2005/8/layout/vProcess5"/>
    <dgm:cxn modelId="{C46FFEE5-7F99-4FF1-BCDE-F9503E0520C3}" srcId="{38BDF8E4-C29F-4997-A327-D7448D5471C1}" destId="{F69FD532-5B17-4595-8FA8-CA14753995D7}" srcOrd="0" destOrd="0" parTransId="{716213F4-A7BD-4544-8338-0EE755B4CBEE}" sibTransId="{C6B8A738-0794-46CF-83B3-8BFFF8F58AB2}"/>
    <dgm:cxn modelId="{778D82E2-C40E-4F03-8D97-0FC26C27BCB5}" type="presOf" srcId="{F69FD532-5B17-4595-8FA8-CA14753995D7}" destId="{DE37E1CC-D16E-43F2-AE7C-A5111A659927}" srcOrd="1" destOrd="0" presId="urn:microsoft.com/office/officeart/2005/8/layout/vProcess5"/>
    <dgm:cxn modelId="{D6172B5A-5E48-43CC-8ABA-577A9D0ADB75}" type="presOf" srcId="{F69FD532-5B17-4595-8FA8-CA14753995D7}" destId="{4CD7C02E-89C9-406B-A49A-F2FC4B2DACD1}" srcOrd="0" destOrd="0" presId="urn:microsoft.com/office/officeart/2005/8/layout/vProcess5"/>
    <dgm:cxn modelId="{543DA232-603E-4DB5-B8B1-792C84B38824}" srcId="{38BDF8E4-C29F-4997-A327-D7448D5471C1}" destId="{DBE049CC-3949-4207-969A-A8D45D8B5232}" srcOrd="2" destOrd="0" parTransId="{21691F63-D6DB-4518-BDE2-873CA5C8B5E1}" sibTransId="{3BB1825D-581C-404E-9CA4-56E8A4F913F8}"/>
    <dgm:cxn modelId="{CAE9FB86-28A4-4FB2-9578-62462F1C28EF}" type="presOf" srcId="{7CF75768-5C0A-4312-B75C-4535D5E252A3}" destId="{608C4F7D-A4C9-4351-8945-4E95605834FE}" srcOrd="1" destOrd="0" presId="urn:microsoft.com/office/officeart/2005/8/layout/vProcess5"/>
    <dgm:cxn modelId="{81EFDA24-BD1D-4B45-B3BE-B15E97C404D8}" type="presOf" srcId="{DBE049CC-3949-4207-969A-A8D45D8B5232}" destId="{D8990733-92E0-4898-B5AF-8FB920654420}" srcOrd="1" destOrd="0" presId="urn:microsoft.com/office/officeart/2005/8/layout/vProcess5"/>
    <dgm:cxn modelId="{987C3C99-FD5B-44C2-953A-091794BC81F9}" type="presParOf" srcId="{EC4D6E07-8817-4E84-838A-AE7FF1524890}" destId="{57E4B857-BE54-4489-88E8-E779294634C0}" srcOrd="0" destOrd="0" presId="urn:microsoft.com/office/officeart/2005/8/layout/vProcess5"/>
    <dgm:cxn modelId="{B77173F1-C8C1-42FD-985D-B1F3ECF1F5BD}" type="presParOf" srcId="{EC4D6E07-8817-4E84-838A-AE7FF1524890}" destId="{4CD7C02E-89C9-406B-A49A-F2FC4B2DACD1}" srcOrd="1" destOrd="0" presId="urn:microsoft.com/office/officeart/2005/8/layout/vProcess5"/>
    <dgm:cxn modelId="{0D961546-203F-4F7D-97A0-2888DA2C6341}" type="presParOf" srcId="{EC4D6E07-8817-4E84-838A-AE7FF1524890}" destId="{EE268D03-9299-4D47-AA99-F9BB0AE5A417}" srcOrd="2" destOrd="0" presId="urn:microsoft.com/office/officeart/2005/8/layout/vProcess5"/>
    <dgm:cxn modelId="{14D4D23B-9B8D-4D48-93A4-85C12713D0FC}" type="presParOf" srcId="{EC4D6E07-8817-4E84-838A-AE7FF1524890}" destId="{35CD518A-19BD-4EA1-8445-55642C927043}" srcOrd="3" destOrd="0" presId="urn:microsoft.com/office/officeart/2005/8/layout/vProcess5"/>
    <dgm:cxn modelId="{20AFE60A-9B18-4B2A-B119-B09E891CC0F1}" type="presParOf" srcId="{EC4D6E07-8817-4E84-838A-AE7FF1524890}" destId="{0ECF63CC-69A6-44E7-ACCC-1AC640580F98}" srcOrd="4" destOrd="0" presId="urn:microsoft.com/office/officeart/2005/8/layout/vProcess5"/>
    <dgm:cxn modelId="{F378D2B8-A82F-401D-9C44-ED28D43283B8}" type="presParOf" srcId="{EC4D6E07-8817-4E84-838A-AE7FF1524890}" destId="{22E1D930-14D3-411E-A464-C97EA662B3DB}" srcOrd="5" destOrd="0" presId="urn:microsoft.com/office/officeart/2005/8/layout/vProcess5"/>
    <dgm:cxn modelId="{9BB74675-4557-4D1F-A6BE-7DCAA6E30A9B}" type="presParOf" srcId="{EC4D6E07-8817-4E84-838A-AE7FF1524890}" destId="{DE37E1CC-D16E-43F2-AE7C-A5111A659927}" srcOrd="6" destOrd="0" presId="urn:microsoft.com/office/officeart/2005/8/layout/vProcess5"/>
    <dgm:cxn modelId="{B7678030-F12A-4DED-8720-3A5402CE0CF6}" type="presParOf" srcId="{EC4D6E07-8817-4E84-838A-AE7FF1524890}" destId="{608C4F7D-A4C9-4351-8945-4E95605834FE}" srcOrd="7" destOrd="0" presId="urn:microsoft.com/office/officeart/2005/8/layout/vProcess5"/>
    <dgm:cxn modelId="{1B2C6E4A-F6E2-4AAA-9375-28EF778DAD3B}" type="presParOf" srcId="{EC4D6E07-8817-4E84-838A-AE7FF1524890}" destId="{D8990733-92E0-4898-B5AF-8FB92065442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CD14AB5-865D-4F9E-AD24-E3502BB634B8}">
      <dsp:nvSpPr>
        <dsp:cNvPr id="0" name=""/>
        <dsp:cNvSpPr/>
      </dsp:nvSpPr>
      <dsp:spPr>
        <a:xfrm>
          <a:off x="0" y="0"/>
          <a:ext cx="5232970" cy="7618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Phase 1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8 Months</a:t>
          </a:r>
          <a:endParaRPr lang="en-US" sz="1400" kern="1200" dirty="0"/>
        </a:p>
      </dsp:txBody>
      <dsp:txXfrm>
        <a:off x="0" y="0"/>
        <a:ext cx="4391083" cy="761888"/>
      </dsp:txXfrm>
    </dsp:sp>
    <dsp:sp modelId="{76E82FBE-CAAF-4986-91E4-AF410695A050}">
      <dsp:nvSpPr>
        <dsp:cNvPr id="0" name=""/>
        <dsp:cNvSpPr/>
      </dsp:nvSpPr>
      <dsp:spPr>
        <a:xfrm>
          <a:off x="438261" y="900414"/>
          <a:ext cx="5232970" cy="7618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Phase 2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13 Months</a:t>
          </a:r>
        </a:p>
      </dsp:txBody>
      <dsp:txXfrm>
        <a:off x="438261" y="900414"/>
        <a:ext cx="4299481" cy="761888"/>
      </dsp:txXfrm>
    </dsp:sp>
    <dsp:sp modelId="{51138449-1501-4F7B-AD16-799E2CDD8FEF}">
      <dsp:nvSpPr>
        <dsp:cNvPr id="0" name=""/>
        <dsp:cNvSpPr/>
      </dsp:nvSpPr>
      <dsp:spPr>
        <a:xfrm>
          <a:off x="869981" y="1800828"/>
          <a:ext cx="5232970" cy="7618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Phase 3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9 Months</a:t>
          </a:r>
          <a:endParaRPr lang="en-US" sz="1400" kern="1200" dirty="0"/>
        </a:p>
      </dsp:txBody>
      <dsp:txXfrm>
        <a:off x="869981" y="1800828"/>
        <a:ext cx="4306022" cy="761888"/>
      </dsp:txXfrm>
    </dsp:sp>
    <dsp:sp modelId="{AAABEC6E-6AB6-4C4F-8D24-943A3E6B3E5F}">
      <dsp:nvSpPr>
        <dsp:cNvPr id="0" name=""/>
        <dsp:cNvSpPr/>
      </dsp:nvSpPr>
      <dsp:spPr>
        <a:xfrm>
          <a:off x="1308242" y="2701242"/>
          <a:ext cx="5232970" cy="7618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Other “High-Priority” Corporate Initiative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17 Months</a:t>
          </a:r>
          <a:endParaRPr lang="en-US" sz="1400" kern="1200" dirty="0"/>
        </a:p>
      </dsp:txBody>
      <dsp:txXfrm>
        <a:off x="1308242" y="2701242"/>
        <a:ext cx="4299481" cy="761888"/>
      </dsp:txXfrm>
    </dsp:sp>
    <dsp:sp modelId="{19304986-DF4D-4189-B8A0-F84086FC1F27}">
      <dsp:nvSpPr>
        <dsp:cNvPr id="0" name=""/>
        <dsp:cNvSpPr/>
      </dsp:nvSpPr>
      <dsp:spPr>
        <a:xfrm>
          <a:off x="4737742" y="583537"/>
          <a:ext cx="495227" cy="49522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4737742" y="583537"/>
        <a:ext cx="495227" cy="495227"/>
      </dsp:txXfrm>
    </dsp:sp>
    <dsp:sp modelId="{9C308C1D-CEE2-4614-8E64-F689D0F29567}">
      <dsp:nvSpPr>
        <dsp:cNvPr id="0" name=""/>
        <dsp:cNvSpPr/>
      </dsp:nvSpPr>
      <dsp:spPr>
        <a:xfrm>
          <a:off x="5176003" y="1483951"/>
          <a:ext cx="495227" cy="49522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5176003" y="1483951"/>
        <a:ext cx="495227" cy="495227"/>
      </dsp:txXfrm>
    </dsp:sp>
    <dsp:sp modelId="{BE1CC32F-F83B-4BFD-A8D6-334F59973869}">
      <dsp:nvSpPr>
        <dsp:cNvPr id="0" name=""/>
        <dsp:cNvSpPr/>
      </dsp:nvSpPr>
      <dsp:spPr>
        <a:xfrm>
          <a:off x="5607723" y="2384365"/>
          <a:ext cx="495227" cy="49522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5607723" y="2384365"/>
        <a:ext cx="495227" cy="49522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D7C02E-89C9-406B-A49A-F2FC4B2DACD1}">
      <dsp:nvSpPr>
        <dsp:cNvPr id="0" name=""/>
        <dsp:cNvSpPr/>
      </dsp:nvSpPr>
      <dsp:spPr>
        <a:xfrm>
          <a:off x="0" y="0"/>
          <a:ext cx="3948761" cy="3305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Phase 1:  8 Months</a:t>
          </a:r>
          <a:endParaRPr lang="en-US" sz="1400" kern="1200" dirty="0"/>
        </a:p>
      </dsp:txBody>
      <dsp:txXfrm>
        <a:off x="0" y="0"/>
        <a:ext cx="3611400" cy="330584"/>
      </dsp:txXfrm>
    </dsp:sp>
    <dsp:sp modelId="{EE268D03-9299-4D47-AA99-F9BB0AE5A417}">
      <dsp:nvSpPr>
        <dsp:cNvPr id="0" name=""/>
        <dsp:cNvSpPr/>
      </dsp:nvSpPr>
      <dsp:spPr>
        <a:xfrm>
          <a:off x="348420" y="385681"/>
          <a:ext cx="3948761" cy="3305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Phase 2:  10 Months</a:t>
          </a:r>
          <a:endParaRPr lang="en-US" sz="1400" kern="1200" dirty="0"/>
        </a:p>
      </dsp:txBody>
      <dsp:txXfrm>
        <a:off x="348420" y="385681"/>
        <a:ext cx="3385461" cy="330584"/>
      </dsp:txXfrm>
    </dsp:sp>
    <dsp:sp modelId="{35CD518A-19BD-4EA1-8445-55642C927043}">
      <dsp:nvSpPr>
        <dsp:cNvPr id="0" name=""/>
        <dsp:cNvSpPr/>
      </dsp:nvSpPr>
      <dsp:spPr>
        <a:xfrm>
          <a:off x="696840" y="771362"/>
          <a:ext cx="3948761" cy="3305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Phase 3:  9 Months</a:t>
          </a:r>
          <a:endParaRPr lang="en-US" sz="1400" kern="1200" dirty="0"/>
        </a:p>
      </dsp:txBody>
      <dsp:txXfrm>
        <a:off x="696840" y="771362"/>
        <a:ext cx="3385461" cy="330584"/>
      </dsp:txXfrm>
    </dsp:sp>
    <dsp:sp modelId="{0ECF63CC-69A6-44E7-ACCC-1AC640580F98}">
      <dsp:nvSpPr>
        <dsp:cNvPr id="0" name=""/>
        <dsp:cNvSpPr/>
      </dsp:nvSpPr>
      <dsp:spPr>
        <a:xfrm>
          <a:off x="3733882" y="250692"/>
          <a:ext cx="214879" cy="21487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>
        <a:off x="3733882" y="250692"/>
        <a:ext cx="214879" cy="214879"/>
      </dsp:txXfrm>
    </dsp:sp>
    <dsp:sp modelId="{22E1D930-14D3-411E-A464-C97EA662B3DB}">
      <dsp:nvSpPr>
        <dsp:cNvPr id="0" name=""/>
        <dsp:cNvSpPr/>
      </dsp:nvSpPr>
      <dsp:spPr>
        <a:xfrm>
          <a:off x="4082302" y="634170"/>
          <a:ext cx="214879" cy="21487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>
        <a:off x="4082302" y="634170"/>
        <a:ext cx="214879" cy="2148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0B520F3-CAEE-437A-BA45-74EE9D2CBD24}" type="datetimeFigureOut">
              <a:rPr lang="en-US"/>
              <a:pPr>
                <a:defRPr/>
              </a:pPr>
              <a:t>11/12/2015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E48FA2E-ED5F-4CAF-82DA-A009197B1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896B27B-5F02-4AE4-90BE-68EB6C0B9E9D}" type="datetimeFigureOut">
              <a:rPr lang="en-US"/>
              <a:pPr>
                <a:defRPr/>
              </a:pPr>
              <a:t>11/12/2015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0AB7474-BCDC-474F-8E72-E927D9C07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AB7474-BCDC-474F-8E72-E927D9C07BA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AB7474-BCDC-474F-8E72-E927D9C07BA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 Major </a:t>
            </a:r>
            <a:r>
              <a:rPr lang="en-US" u="sng" dirty="0" smtClean="0"/>
              <a:t>planned</a:t>
            </a:r>
            <a:r>
              <a:rPr lang="en-US" dirty="0" smtClean="0"/>
              <a:t> releases </a:t>
            </a:r>
            <a:r>
              <a:rPr lang="en-US" smtClean="0"/>
              <a:t>over</a:t>
            </a:r>
            <a:r>
              <a:rPr lang="en-US" baseline="0" smtClean="0"/>
              <a:t> 2+ </a:t>
            </a:r>
            <a:r>
              <a:rPr lang="en-US" baseline="0" dirty="0" smtClean="0"/>
              <a:t>years</a:t>
            </a:r>
          </a:p>
          <a:p>
            <a:r>
              <a:rPr lang="en-US" baseline="0" dirty="0" smtClean="0"/>
              <a:t>-Delayed biz benefit</a:t>
            </a:r>
          </a:p>
          <a:p>
            <a:r>
              <a:rPr lang="en-US" baseline="0" dirty="0" smtClean="0"/>
              <a:t>-4 to 18 months between planned releases</a:t>
            </a:r>
          </a:p>
          <a:p>
            <a:r>
              <a:rPr lang="en-US" baseline="0" dirty="0" smtClean="0"/>
              <a:t>-Unused features – Overly complex UI</a:t>
            </a:r>
          </a:p>
          <a:p>
            <a:r>
              <a:rPr lang="en-US" baseline="0" dirty="0" smtClean="0"/>
              <a:t>-Change requests</a:t>
            </a:r>
          </a:p>
          <a:p>
            <a:r>
              <a:rPr lang="en-US" baseline="0" dirty="0" smtClean="0"/>
              <a:t>-Limited flexibility of priorities</a:t>
            </a:r>
          </a:p>
          <a:p>
            <a:r>
              <a:rPr lang="en-US" baseline="0" dirty="0" smtClean="0"/>
              <a:t>-Could not address CR backlog after phase 3.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AB7474-BCDC-474F-8E72-E927D9C07BA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64% Never or Rarely used.</a:t>
            </a:r>
          </a:p>
          <a:p>
            <a:r>
              <a:rPr lang="en-US" dirty="0" smtClean="0"/>
              <a:t>-Placeholders – “Include everything now” “Just in case”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AB7474-BCDC-474F-8E72-E927D9C07BA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About 2 years total either way</a:t>
            </a:r>
          </a:p>
          <a:p>
            <a:r>
              <a:rPr lang="en-US" dirty="0" smtClean="0"/>
              <a:t>Option 1 = 8 MONTHS to biz</a:t>
            </a:r>
            <a:r>
              <a:rPr lang="en-US" baseline="0" dirty="0" smtClean="0"/>
              <a:t> value!  : (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AB7474-BCDC-474F-8E72-E927D9C07BA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AB7474-BCDC-474F-8E72-E927D9C07BA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10</a:t>
            </a:r>
            <a:r>
              <a:rPr lang="en-US" baseline="0" dirty="0" smtClean="0"/>
              <a:t> minute Daily Scrum.</a:t>
            </a:r>
          </a:p>
          <a:p>
            <a:r>
              <a:rPr lang="en-US" baseline="0" dirty="0" smtClean="0"/>
              <a:t>10 to 60 minute Daily Review (defect disposition, demos, requirements clarification</a:t>
            </a:r>
          </a:p>
          <a:p>
            <a:r>
              <a:rPr lang="en-US" baseline="0" dirty="0" smtClean="0"/>
              <a:t>Easier to fix code if feedback &lt; 24 hrs.</a:t>
            </a:r>
            <a:endParaRPr lang="en-US" dirty="0" smtClean="0"/>
          </a:p>
          <a:p>
            <a:r>
              <a:rPr lang="en-US" dirty="0" smtClean="0"/>
              <a:t>Quality Center</a:t>
            </a:r>
          </a:p>
          <a:p>
            <a:r>
              <a:rPr lang="en-US" dirty="0" smtClean="0"/>
              <a:t>Defects may feed</a:t>
            </a:r>
            <a:r>
              <a:rPr lang="en-US" baseline="0" dirty="0" smtClean="0"/>
              <a:t> into Product Backlog.</a:t>
            </a:r>
          </a:p>
          <a:p>
            <a:r>
              <a:rPr lang="en-US" baseline="0" dirty="0" smtClean="0"/>
              <a:t>Definition of “done”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AB7474-BCDC-474F-8E72-E927D9C07BA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many features can be delivered</a:t>
            </a:r>
            <a:r>
              <a:rPr lang="en-US" baseline="0" dirty="0" smtClean="0"/>
              <a:t> in a time-boxed release cycle?</a:t>
            </a:r>
          </a:p>
          <a:p>
            <a:r>
              <a:rPr lang="en-US" baseline="0" dirty="0" smtClean="0"/>
              <a:t>Forced to deliver the </a:t>
            </a:r>
            <a:r>
              <a:rPr lang="en-US" u="sng" baseline="0" dirty="0" smtClean="0"/>
              <a:t>most important </a:t>
            </a:r>
            <a:r>
              <a:rPr lang="en-US" baseline="0" dirty="0" smtClean="0"/>
              <a:t>features.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AB7474-BCDC-474F-8E72-E927D9C07BA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Rally Training</a:t>
            </a:r>
          </a:p>
          <a:p>
            <a:r>
              <a:rPr lang="en-US" dirty="0" smtClean="0"/>
              <a:t>Time to value</a:t>
            </a:r>
          </a:p>
          <a:p>
            <a:r>
              <a:rPr lang="en-US" dirty="0" smtClean="0"/>
              <a:t>Unused or missed features</a:t>
            </a:r>
          </a:p>
          <a:p>
            <a:r>
              <a:rPr lang="en-US" dirty="0" smtClean="0"/>
              <a:t>Flexibility</a:t>
            </a:r>
          </a:p>
          <a:p>
            <a:r>
              <a:rPr lang="en-US" dirty="0" smtClean="0"/>
              <a:t>Engaged</a:t>
            </a:r>
            <a:r>
              <a:rPr lang="en-US" baseline="0" dirty="0" smtClean="0"/>
              <a:t> Product Owner (in addition to “Day Job”)</a:t>
            </a:r>
          </a:p>
          <a:p>
            <a:r>
              <a:rPr lang="en-US" baseline="0" dirty="0" smtClean="0"/>
              <a:t>Pricing Systems intersect with many Business Processes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AB7474-BCDC-474F-8E72-E927D9C07BA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larger</a:t>
            </a:r>
            <a:r>
              <a:rPr lang="en-US" baseline="0" dirty="0" smtClean="0"/>
              <a:t> something is, the more difficult it is to distinguish incremental amounts of complexity.</a:t>
            </a:r>
          </a:p>
          <a:p>
            <a:r>
              <a:rPr lang="en-US" baseline="0" dirty="0" smtClean="0"/>
              <a:t>If bigger than 8, break-down into smaller items.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AB7474-BCDC-474F-8E72-E927D9C07BA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Velocity Allows confident Release Planning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AB7474-BCDC-474F-8E72-E927D9C07BA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91B13-E869-478F-AF5A-6ADEFF56523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98831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32975-E9FB-4946-9727-C44A770F2832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775337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Deal</a:t>
            </a:r>
            <a:r>
              <a:rPr lang="en-US" baseline="0" dirty="0" smtClean="0"/>
              <a:t> Line Item Import &amp; Mass-Edit</a:t>
            </a:r>
          </a:p>
          <a:p>
            <a:r>
              <a:rPr lang="en-US" baseline="0" dirty="0" smtClean="0"/>
              <a:t>Shortcuts for creating Line Item Revisions</a:t>
            </a:r>
          </a:p>
          <a:p>
            <a:r>
              <a:rPr lang="en-US" baseline="0" dirty="0" smtClean="0"/>
              <a:t>Deal Expire</a:t>
            </a:r>
          </a:p>
          <a:p>
            <a:r>
              <a:rPr lang="en-US" baseline="0" dirty="0" smtClean="0"/>
              <a:t>Rebate Agreement UI Improvements</a:t>
            </a:r>
          </a:p>
          <a:p>
            <a:r>
              <a:rPr lang="en-US" baseline="0" dirty="0" smtClean="0"/>
              <a:t>Improvements to Publication Document</a:t>
            </a:r>
          </a:p>
          <a:p>
            <a:r>
              <a:rPr lang="en-US" baseline="0" dirty="0" smtClean="0"/>
              <a:t>Improved Email Alert Content</a:t>
            </a:r>
          </a:p>
          <a:p>
            <a:r>
              <a:rPr lang="en-US" baseline="0" dirty="0" smtClean="0"/>
              <a:t>Improved Deal Cycle Time Report Content</a:t>
            </a:r>
          </a:p>
          <a:p>
            <a:r>
              <a:rPr lang="en-US" baseline="0" dirty="0" smtClean="0"/>
              <a:t>Data Input Validations</a:t>
            </a:r>
          </a:p>
          <a:p>
            <a:r>
              <a:rPr lang="en-US" baseline="0" dirty="0" smtClean="0"/>
              <a:t>Price Manager &amp; SFDC Integration Defect Fixes</a:t>
            </a:r>
          </a:p>
          <a:p>
            <a:r>
              <a:rPr lang="en-US" baseline="0" dirty="0" smtClean="0"/>
              <a:t>!!Able to shift priorities in-stride!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AB7474-BCDC-474F-8E72-E927D9C07BA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First</a:t>
            </a:r>
            <a:r>
              <a:rPr lang="en-US" baseline="0" dirty="0" smtClean="0"/>
              <a:t> planned release still over 2 months away!  </a:t>
            </a:r>
            <a:r>
              <a:rPr lang="en-US" baseline="0" dirty="0" smtClean="0">
                <a:sym typeface="Wingdings" pitchFamily="2" charset="2"/>
              </a:rPr>
              <a:t></a:t>
            </a:r>
          </a:p>
          <a:p>
            <a:r>
              <a:rPr lang="en-US" baseline="0" dirty="0" smtClean="0">
                <a:sym typeface="Wingdings" pitchFamily="2" charset="2"/>
              </a:rPr>
              <a:t>Still in QA, UAT not started. : (</a:t>
            </a:r>
          </a:p>
          <a:p>
            <a:r>
              <a:rPr lang="en-US" sz="1400" baseline="0" dirty="0" smtClean="0">
                <a:sym typeface="Wingdings" pitchFamily="2" charset="2"/>
              </a:rPr>
              <a:t>Samsung shift in priorities would have halted all progress.  : (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AB7474-BCDC-474F-8E72-E927D9C07BA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Fewer defects and change requests.</a:t>
            </a:r>
          </a:p>
          <a:p>
            <a:r>
              <a:rPr lang="en-US" dirty="0" smtClean="0"/>
              <a:t>Scrum is working for us, consider it!!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AB7474-BCDC-474F-8E72-E927D9C07BA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First quarter in</a:t>
            </a:r>
            <a:r>
              <a:rPr lang="en-US" baseline="0" dirty="0" smtClean="0"/>
              <a:t> history average &gt; 1TB / unit shipped</a:t>
            </a:r>
          </a:p>
          <a:p>
            <a:r>
              <a:rPr lang="en-US" baseline="0" dirty="0" smtClean="0"/>
              <a:t>1 </a:t>
            </a:r>
            <a:r>
              <a:rPr lang="en-US" baseline="0" dirty="0" err="1" smtClean="0"/>
              <a:t>exabyte</a:t>
            </a:r>
            <a:r>
              <a:rPr lang="en-US" baseline="0" dirty="0" smtClean="0"/>
              <a:t> = 1 Million TB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AB7474-BCDC-474F-8E72-E927D9C07BA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Seagate:  HDD &amp; Flash storage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/>
              <a:t>Lacie</a:t>
            </a:r>
            <a:r>
              <a:rPr lang="en-US" sz="1200" baseline="0" dirty="0" smtClean="0"/>
              <a:t>: Premium Branded/Retail Solutions</a:t>
            </a: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en-US" sz="1200" dirty="0" smtClean="0"/>
              <a:t>LSI: Flash Memory and Controllers</a:t>
            </a:r>
            <a:endParaRPr lang="en-US" sz="1200" baseline="0" dirty="0" smtClean="0"/>
          </a:p>
          <a:p>
            <a:pPr>
              <a:spcBef>
                <a:spcPts val="0"/>
              </a:spcBef>
            </a:pPr>
            <a:r>
              <a:rPr lang="en-US" sz="1200" baseline="0" dirty="0" smtClean="0"/>
              <a:t>Dot Hill &amp; </a:t>
            </a:r>
            <a:r>
              <a:rPr lang="en-US" sz="1200" baseline="0" dirty="0" err="1" smtClean="0"/>
              <a:t>Xyratex</a:t>
            </a:r>
            <a:r>
              <a:rPr lang="en-US" sz="1200" baseline="0" dirty="0" smtClean="0"/>
              <a:t>: Storage Systems</a:t>
            </a:r>
          </a:p>
          <a:p>
            <a:pPr>
              <a:spcBef>
                <a:spcPts val="0"/>
              </a:spcBef>
            </a:pPr>
            <a:r>
              <a:rPr lang="en-US" sz="1200" baseline="0" dirty="0" err="1" smtClean="0"/>
              <a:t>Evault</a:t>
            </a:r>
            <a:r>
              <a:rPr lang="en-US" sz="1200" baseline="0" dirty="0" smtClean="0"/>
              <a:t>: Data Recovery, Backup and Cloud Storage for medium sized businesses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AB7474-BCDC-474F-8E72-E927D9C07BA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32975-E9FB-4946-9727-C44A770F283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33863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32975-E9FB-4946-9727-C44A770F283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6491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32975-E9FB-4946-9727-C44A770F283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6491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 for presenter: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Demand</a:t>
            </a:r>
            <a:r>
              <a:rPr lang="en-US" sz="1200" b="1" dirty="0" smtClean="0"/>
              <a:t> </a:t>
            </a:r>
            <a:r>
              <a:rPr lang="en-US" sz="1600" dirty="0" smtClean="0"/>
              <a:t>EXCEEDS</a:t>
            </a:r>
            <a:r>
              <a:rPr lang="en-US" sz="1200" b="1" dirty="0" smtClean="0"/>
              <a:t> </a:t>
            </a:r>
            <a:r>
              <a:rPr lang="en-US" sz="1200" dirty="0" smtClean="0"/>
              <a:t>capacity of all HDD &amp; SSD providers - </a:t>
            </a:r>
            <a:r>
              <a:rPr lang="en-US" sz="1600" dirty="0" smtClean="0"/>
              <a:t>COMBINED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32975-E9FB-4946-9727-C44A770F283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53743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Approx 200 users.</a:t>
            </a:r>
          </a:p>
          <a:p>
            <a:r>
              <a:rPr lang="en-US" baseline="0" dirty="0" smtClean="0"/>
              <a:t>PM – 3k unique weekly price points</a:t>
            </a:r>
          </a:p>
          <a:p>
            <a:r>
              <a:rPr lang="en-US" baseline="0" dirty="0" smtClean="0"/>
              <a:t>DM – 200 PAs, 100 RAs / qtr</a:t>
            </a:r>
          </a:p>
          <a:p>
            <a:r>
              <a:rPr lang="en-US" baseline="0" dirty="0" smtClean="0"/>
              <a:t>DM – 5k to 10k DSPAs / wk</a:t>
            </a:r>
          </a:p>
          <a:p>
            <a:r>
              <a:rPr lang="en-US" baseline="0" dirty="0" smtClean="0">
                <a:solidFill>
                  <a:srgbClr val="FF0000"/>
                </a:solidFill>
              </a:rPr>
              <a:t>Hundreds of Thousands of unique SKUs</a:t>
            </a:r>
          </a:p>
          <a:p>
            <a:r>
              <a:rPr lang="en-US" baseline="0" dirty="0" smtClean="0"/>
              <a:t>10k active invoice price points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AB7474-BCDC-474F-8E72-E927D9C07BA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77442365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4000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 userDrawn="1"/>
        </p:nvSpPr>
        <p:spPr>
          <a:xfrm>
            <a:off x="0" y="4763"/>
            <a:ext cx="9144000" cy="514826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5000"/>
                </a:schemeClr>
              </a:gs>
              <a:gs pos="5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 err="1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430713"/>
            <a:ext cx="13589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286000" y="4142421"/>
            <a:ext cx="6400801" cy="54290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728840"/>
            <a:ext cx="6400800" cy="1371004"/>
          </a:xfrm>
        </p:spPr>
        <p:txBody>
          <a:bodyPr>
            <a:normAutofit/>
          </a:bodyPr>
          <a:lstStyle>
            <a:lvl1pPr algn="r">
              <a:defRPr sz="2800" b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7715250" y="4933950"/>
            <a:ext cx="962025" cy="1111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E7B9CC9-C492-4D0F-92CE-4176FABE56B4}" type="slidenum">
              <a:rPr lang="en-US" sz="700" b="1" kern="1000" spc="-10">
                <a:solidFill>
                  <a:schemeClr val="tx2"/>
                </a:solidFill>
                <a:latin typeface="Arial"/>
                <a:cs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00" b="1" kern="1000" spc="-1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quarter" idx="22"/>
          </p:nvPr>
        </p:nvSpPr>
        <p:spPr>
          <a:xfrm>
            <a:off x="457201" y="1480034"/>
            <a:ext cx="2587752" cy="3225315"/>
          </a:xfrm>
          <a:prstGeom prst="rect">
            <a:avLst/>
          </a:prstGeom>
        </p:spPr>
        <p:txBody>
          <a:bodyPr lIns="0" tIns="0" rIns="0" bIns="0"/>
          <a:lstStyle>
            <a:lvl5pPr>
              <a:defRPr baseline="0"/>
            </a:lvl5pPr>
            <a:lvl6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6pPr>
            <a:lvl7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7pPr>
            <a:lvl8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8pPr>
            <a:lvl9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1"/>
          </p:nvPr>
        </p:nvSpPr>
        <p:spPr>
          <a:xfrm>
            <a:off x="3273553" y="1480034"/>
            <a:ext cx="2587752" cy="3225315"/>
          </a:xfrm>
          <a:prstGeom prst="rect">
            <a:avLst/>
          </a:prstGeom>
        </p:spPr>
        <p:txBody>
          <a:bodyPr lIns="0" tIns="0" rIns="0" bIns="0"/>
          <a:lstStyle>
            <a:lvl5pPr>
              <a:defRPr baseline="0"/>
            </a:lvl5pPr>
            <a:lvl6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6pPr>
            <a:lvl7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7pPr>
            <a:lvl8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8pPr>
            <a:lvl9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3"/>
          </p:nvPr>
        </p:nvSpPr>
        <p:spPr>
          <a:xfrm>
            <a:off x="6096266" y="1480034"/>
            <a:ext cx="2587752" cy="3225315"/>
          </a:xfrm>
          <a:prstGeom prst="rect">
            <a:avLst/>
          </a:prstGeom>
        </p:spPr>
        <p:txBody>
          <a:bodyPr lIns="0" tIns="0" rIns="0" bIns="0"/>
          <a:lstStyle>
            <a:lvl5pPr>
              <a:defRPr baseline="0"/>
            </a:lvl5pPr>
            <a:lvl6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6pPr>
            <a:lvl7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7pPr>
            <a:lvl8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8pPr>
            <a:lvl9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7892"/>
            <a:ext cx="6117167" cy="1077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700" b="0" spc="-10" dirty="0" smtClean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878618"/>
            <a:ext cx="7315200" cy="2643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lang="en-US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464521" y="0"/>
            <a:ext cx="7307879" cy="822960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w/ to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7715250" y="4933950"/>
            <a:ext cx="962025" cy="1111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E1A5049-77CD-476E-B0CD-B36E6A47D13D}" type="slidenum">
              <a:rPr lang="en-US" sz="700" b="1" kern="1000" spc="-10">
                <a:solidFill>
                  <a:schemeClr val="tx2"/>
                </a:solidFill>
                <a:latin typeface="Arial"/>
                <a:cs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00" b="1" kern="1000" spc="-1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quarter" idx="22"/>
          </p:nvPr>
        </p:nvSpPr>
        <p:spPr>
          <a:xfrm>
            <a:off x="457201" y="2162176"/>
            <a:ext cx="2587752" cy="2543173"/>
          </a:xfrm>
          <a:prstGeom prst="rect">
            <a:avLst/>
          </a:prstGeom>
        </p:spPr>
        <p:txBody>
          <a:bodyPr lIns="0" tIns="0" rIns="0" bIns="0"/>
          <a:lstStyle>
            <a:lvl5pPr>
              <a:defRPr baseline="0"/>
            </a:lvl5pPr>
            <a:lvl6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6pPr>
            <a:lvl7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7pPr>
            <a:lvl8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8pPr>
            <a:lvl9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4"/>
          </p:nvPr>
        </p:nvSpPr>
        <p:spPr>
          <a:xfrm>
            <a:off x="6096266" y="2162176"/>
            <a:ext cx="2587752" cy="2543173"/>
          </a:xfrm>
          <a:prstGeom prst="rect">
            <a:avLst/>
          </a:prstGeom>
        </p:spPr>
        <p:txBody>
          <a:bodyPr lIns="0" tIns="0" rIns="0" bIns="0"/>
          <a:lstStyle>
            <a:lvl5pPr>
              <a:defRPr baseline="0"/>
            </a:lvl5pPr>
            <a:lvl6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6pPr>
            <a:lvl7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7pPr>
            <a:lvl8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8pPr>
            <a:lvl9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7892"/>
            <a:ext cx="6117167" cy="1077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700" b="0" spc="-10" dirty="0" smtClean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878618"/>
            <a:ext cx="7315200" cy="2643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lang="en-US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4"/>
          <p:cNvSpPr>
            <a:spLocks noGrp="1"/>
          </p:cNvSpPr>
          <p:nvPr>
            <p:ph type="title"/>
          </p:nvPr>
        </p:nvSpPr>
        <p:spPr>
          <a:xfrm>
            <a:off x="464521" y="0"/>
            <a:ext cx="7307879" cy="822960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quarter" idx="23"/>
          </p:nvPr>
        </p:nvSpPr>
        <p:spPr>
          <a:xfrm>
            <a:off x="3273553" y="2162176"/>
            <a:ext cx="2587752" cy="2543173"/>
          </a:xfrm>
          <a:prstGeom prst="rect">
            <a:avLst/>
          </a:prstGeom>
        </p:spPr>
        <p:txBody>
          <a:bodyPr lIns="0" tIns="0" rIns="0" bIns="0"/>
          <a:lstStyle>
            <a:lvl5pPr>
              <a:defRPr baseline="0"/>
            </a:lvl5pPr>
            <a:lvl6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6pPr>
            <a:lvl7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7pPr>
            <a:lvl8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8pPr>
            <a:lvl9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457200" y="1375540"/>
            <a:ext cx="2587752" cy="786384"/>
          </a:xfrm>
          <a:prstGeom prst="rect">
            <a:avLst/>
          </a:prstGeom>
        </p:spPr>
        <p:txBody>
          <a:bodyPr lIns="0" tIns="0" rIns="0" bIns="0"/>
          <a:lstStyle>
            <a:lvl5pPr marL="547688" indent="-136525">
              <a:defRPr lang="en-US" sz="1400" kern="10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sz="1400" baseline="0">
                <a:solidFill>
                  <a:schemeClr val="tx2"/>
                </a:solidFill>
              </a:defRPr>
            </a:lvl6pPr>
            <a:lvl7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3273553" y="1375540"/>
            <a:ext cx="2587752" cy="786384"/>
          </a:xfrm>
          <a:prstGeom prst="rect">
            <a:avLst/>
          </a:prstGeom>
        </p:spPr>
        <p:txBody>
          <a:bodyPr lIns="0" tIns="0" rIns="0" bIns="0"/>
          <a:lstStyle>
            <a:lvl5pPr marL="547688" indent="-136525">
              <a:defRPr lang="en-US" sz="1400" kern="10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sz="1400" baseline="0">
                <a:solidFill>
                  <a:schemeClr val="tx2"/>
                </a:solidFill>
              </a:defRPr>
            </a:lvl6pPr>
            <a:lvl7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6096266" y="1375540"/>
            <a:ext cx="2587752" cy="786384"/>
          </a:xfrm>
          <a:prstGeom prst="rect">
            <a:avLst/>
          </a:prstGeom>
        </p:spPr>
        <p:txBody>
          <a:bodyPr lIns="0" tIns="0" rIns="0" bIns="0"/>
          <a:lstStyle>
            <a:lvl5pPr marL="547688" indent="-136525">
              <a:defRPr lang="en-US" sz="1400" kern="10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sz="1400" baseline="0">
                <a:solidFill>
                  <a:schemeClr val="tx2"/>
                </a:solidFill>
              </a:defRPr>
            </a:lvl6pPr>
            <a:lvl7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7715250" y="4933950"/>
            <a:ext cx="962025" cy="1111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9620AE2-FBE6-4639-A83F-44D9E378F558}" type="slidenum">
              <a:rPr lang="en-US" sz="700" b="1" kern="1000" spc="-10">
                <a:solidFill>
                  <a:schemeClr val="tx2"/>
                </a:solidFill>
                <a:latin typeface="Arial"/>
                <a:cs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00" b="1" kern="1000" spc="-1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20" name="Content Placeholder 3"/>
          <p:cNvSpPr>
            <a:spLocks noGrp="1"/>
          </p:cNvSpPr>
          <p:nvPr>
            <p:ph sz="quarter" idx="23"/>
          </p:nvPr>
        </p:nvSpPr>
        <p:spPr>
          <a:xfrm>
            <a:off x="2577812" y="1480034"/>
            <a:ext cx="1890026" cy="3225315"/>
          </a:xfrm>
          <a:prstGeom prst="rect">
            <a:avLst/>
          </a:prstGeom>
        </p:spPr>
        <p:txBody>
          <a:bodyPr lIns="0" tIns="0" rIns="0" bIns="0"/>
          <a:lstStyle>
            <a:lvl5pPr>
              <a:defRPr baseline="0"/>
            </a:lvl5pPr>
            <a:lvl6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6pPr>
            <a:lvl7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7pPr>
            <a:lvl8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8pPr>
            <a:lvl9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4"/>
          </p:nvPr>
        </p:nvSpPr>
        <p:spPr>
          <a:xfrm>
            <a:off x="4684908" y="1480034"/>
            <a:ext cx="1890026" cy="3225315"/>
          </a:xfrm>
          <a:prstGeom prst="rect">
            <a:avLst/>
          </a:prstGeom>
        </p:spPr>
        <p:txBody>
          <a:bodyPr lIns="0" tIns="0" rIns="0" bIns="0"/>
          <a:lstStyle>
            <a:lvl5pPr>
              <a:defRPr baseline="0"/>
            </a:lvl5pPr>
            <a:lvl6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6pPr>
            <a:lvl7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7pPr>
            <a:lvl8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8pPr>
            <a:lvl9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5"/>
          </p:nvPr>
        </p:nvSpPr>
        <p:spPr>
          <a:xfrm>
            <a:off x="6798630" y="1480034"/>
            <a:ext cx="1890026" cy="3225315"/>
          </a:xfrm>
          <a:prstGeom prst="rect">
            <a:avLst/>
          </a:prstGeom>
        </p:spPr>
        <p:txBody>
          <a:bodyPr lIns="0" tIns="0" rIns="0" bIns="0"/>
          <a:lstStyle>
            <a:lvl5pPr>
              <a:defRPr baseline="0"/>
            </a:lvl5pPr>
            <a:lvl6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6pPr>
            <a:lvl7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7pPr>
            <a:lvl8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8pPr>
            <a:lvl9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22"/>
          </p:nvPr>
        </p:nvSpPr>
        <p:spPr>
          <a:xfrm>
            <a:off x="450838" y="1480034"/>
            <a:ext cx="1890026" cy="3225315"/>
          </a:xfrm>
          <a:prstGeom prst="rect">
            <a:avLst/>
          </a:prstGeom>
        </p:spPr>
        <p:txBody>
          <a:bodyPr lIns="0" tIns="0" rIns="0" bIns="0"/>
          <a:lstStyle>
            <a:lvl5pPr>
              <a:defRPr baseline="0"/>
            </a:lvl5pPr>
            <a:lvl6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6pPr>
            <a:lvl7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7pPr>
            <a:lvl8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8pPr>
            <a:lvl9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7892"/>
            <a:ext cx="6117167" cy="1077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700" b="0" spc="-10" dirty="0" smtClean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878618"/>
            <a:ext cx="7315200" cy="2643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lang="en-US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4"/>
          <p:cNvSpPr>
            <a:spLocks noGrp="1"/>
          </p:cNvSpPr>
          <p:nvPr>
            <p:ph type="title"/>
          </p:nvPr>
        </p:nvSpPr>
        <p:spPr>
          <a:xfrm>
            <a:off x="464521" y="0"/>
            <a:ext cx="7307879" cy="822960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w/ to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/>
        </p:nvSpPr>
        <p:spPr>
          <a:xfrm>
            <a:off x="7715250" y="4933950"/>
            <a:ext cx="962025" cy="1111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0D2628D-038C-4B85-AFC6-A9CA11D15E4B}" type="slidenum">
              <a:rPr lang="en-US" sz="700" b="1" kern="1000" spc="-10">
                <a:solidFill>
                  <a:schemeClr val="tx2"/>
                </a:solidFill>
                <a:latin typeface="Arial"/>
                <a:cs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00" b="1" kern="1000" spc="-1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9" name="Content Placeholder 3"/>
          <p:cNvSpPr>
            <a:spLocks noGrp="1"/>
          </p:cNvSpPr>
          <p:nvPr>
            <p:ph sz="quarter" idx="27"/>
          </p:nvPr>
        </p:nvSpPr>
        <p:spPr>
          <a:xfrm>
            <a:off x="450838" y="2162176"/>
            <a:ext cx="1890026" cy="2543173"/>
          </a:xfrm>
          <a:prstGeom prst="rect">
            <a:avLst/>
          </a:prstGeom>
        </p:spPr>
        <p:txBody>
          <a:bodyPr lIns="0" tIns="0" rIns="0" bIns="0"/>
          <a:lstStyle>
            <a:lvl5pPr>
              <a:defRPr baseline="0"/>
            </a:lvl5pPr>
            <a:lvl6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6pPr>
            <a:lvl7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7pPr>
            <a:lvl8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8pPr>
            <a:lvl9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4"/>
          </p:nvPr>
        </p:nvSpPr>
        <p:spPr>
          <a:xfrm>
            <a:off x="2577812" y="2162176"/>
            <a:ext cx="1890026" cy="2543173"/>
          </a:xfrm>
          <a:prstGeom prst="rect">
            <a:avLst/>
          </a:prstGeom>
        </p:spPr>
        <p:txBody>
          <a:bodyPr lIns="0" tIns="0" rIns="0" bIns="0"/>
          <a:lstStyle>
            <a:lvl5pPr>
              <a:defRPr baseline="0"/>
            </a:lvl5pPr>
            <a:lvl6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6pPr>
            <a:lvl7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7pPr>
            <a:lvl8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8pPr>
            <a:lvl9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5"/>
          </p:nvPr>
        </p:nvSpPr>
        <p:spPr>
          <a:xfrm>
            <a:off x="4684908" y="2162176"/>
            <a:ext cx="1890026" cy="2543173"/>
          </a:xfrm>
          <a:prstGeom prst="rect">
            <a:avLst/>
          </a:prstGeom>
        </p:spPr>
        <p:txBody>
          <a:bodyPr lIns="0" tIns="0" rIns="0" bIns="0"/>
          <a:lstStyle>
            <a:lvl5pPr>
              <a:defRPr baseline="0"/>
            </a:lvl5pPr>
            <a:lvl6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6pPr>
            <a:lvl7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7pPr>
            <a:lvl8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8pPr>
            <a:lvl9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26"/>
          </p:nvPr>
        </p:nvSpPr>
        <p:spPr>
          <a:xfrm>
            <a:off x="6798630" y="2162176"/>
            <a:ext cx="1890026" cy="2543173"/>
          </a:xfrm>
          <a:prstGeom prst="rect">
            <a:avLst/>
          </a:prstGeom>
        </p:spPr>
        <p:txBody>
          <a:bodyPr lIns="0" tIns="0" rIns="0" bIns="0"/>
          <a:lstStyle>
            <a:lvl5pPr>
              <a:defRPr baseline="0"/>
            </a:lvl5pPr>
            <a:lvl6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6pPr>
            <a:lvl7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7pPr>
            <a:lvl8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8pPr>
            <a:lvl9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7892"/>
            <a:ext cx="6117167" cy="1077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700" b="0" spc="-10" dirty="0" smtClean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878618"/>
            <a:ext cx="7315200" cy="2643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lang="en-US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itle 4"/>
          <p:cNvSpPr>
            <a:spLocks noGrp="1"/>
          </p:cNvSpPr>
          <p:nvPr>
            <p:ph type="title"/>
          </p:nvPr>
        </p:nvSpPr>
        <p:spPr>
          <a:xfrm>
            <a:off x="464521" y="0"/>
            <a:ext cx="7307879" cy="822960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457200" y="1375540"/>
            <a:ext cx="1883664" cy="786384"/>
          </a:xfrm>
          <a:prstGeom prst="rect">
            <a:avLst/>
          </a:prstGeom>
        </p:spPr>
        <p:txBody>
          <a:bodyPr lIns="0" tIns="0" rIns="0" bIns="0"/>
          <a:lstStyle>
            <a:lvl5pPr marL="547688" indent="-136525">
              <a:defRPr lang="en-US" sz="1400" kern="10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sz="1400" baseline="0">
                <a:solidFill>
                  <a:schemeClr val="tx2"/>
                </a:solidFill>
              </a:defRPr>
            </a:lvl6pPr>
            <a:lvl7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2577812" y="1375540"/>
            <a:ext cx="1883664" cy="786384"/>
          </a:xfrm>
          <a:prstGeom prst="rect">
            <a:avLst/>
          </a:prstGeom>
        </p:spPr>
        <p:txBody>
          <a:bodyPr lIns="0" tIns="0" rIns="0" bIns="0"/>
          <a:lstStyle>
            <a:lvl5pPr marL="547688" indent="-136525">
              <a:defRPr lang="en-US" sz="1400" kern="10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sz="1400" baseline="0">
                <a:solidFill>
                  <a:schemeClr val="tx2"/>
                </a:solidFill>
              </a:defRPr>
            </a:lvl6pPr>
            <a:lvl7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4684908" y="1375540"/>
            <a:ext cx="1883664" cy="786384"/>
          </a:xfrm>
          <a:prstGeom prst="rect">
            <a:avLst/>
          </a:prstGeom>
        </p:spPr>
        <p:txBody>
          <a:bodyPr lIns="0" tIns="0" rIns="0" bIns="0"/>
          <a:lstStyle>
            <a:lvl5pPr marL="547688" indent="-136525">
              <a:defRPr lang="en-US" sz="1400" kern="10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sz="1400" baseline="0">
                <a:solidFill>
                  <a:schemeClr val="tx2"/>
                </a:solidFill>
              </a:defRPr>
            </a:lvl6pPr>
            <a:lvl7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35"/>
          </p:nvPr>
        </p:nvSpPr>
        <p:spPr>
          <a:xfrm>
            <a:off x="6798630" y="1375540"/>
            <a:ext cx="1883664" cy="786384"/>
          </a:xfrm>
          <a:prstGeom prst="rect">
            <a:avLst/>
          </a:prstGeom>
        </p:spPr>
        <p:txBody>
          <a:bodyPr lIns="0" tIns="0" rIns="0" bIns="0"/>
          <a:lstStyle>
            <a:lvl5pPr marL="547688" indent="-136525">
              <a:defRPr lang="en-US" sz="1400" kern="10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sz="1400" baseline="0">
                <a:solidFill>
                  <a:schemeClr val="tx2"/>
                </a:solidFill>
              </a:defRPr>
            </a:lvl6pPr>
            <a:lvl7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7715250" y="4933950"/>
            <a:ext cx="962025" cy="1111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741931A-572D-4C70-8346-CE02140A0BB5}" type="slidenum">
              <a:rPr lang="en-US" sz="700" b="1" kern="1000" spc="-10">
                <a:solidFill>
                  <a:schemeClr val="tx2"/>
                </a:solidFill>
                <a:latin typeface="Arial"/>
                <a:cs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00" b="1" kern="1000" spc="-1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1374775"/>
            <a:ext cx="4114800" cy="274638"/>
          </a:xfrm>
          <a:prstGeom prst="rect">
            <a:avLst/>
          </a:prstGeom>
          <a:solidFill>
            <a:schemeClr val="accent1"/>
          </a:solidFill>
        </p:spPr>
        <p:txBody>
          <a:bodyPr lIns="91440" tIns="0" rIns="91440" bIns="9144" anchor="ctr"/>
          <a:lstStyle>
            <a:lvl1pPr>
              <a:defRPr lang="en-US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878618"/>
            <a:ext cx="7315200" cy="2643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lang="en-US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4"/>
          <p:cNvSpPr>
            <a:spLocks noGrp="1"/>
          </p:cNvSpPr>
          <p:nvPr>
            <p:ph type="title"/>
          </p:nvPr>
        </p:nvSpPr>
        <p:spPr>
          <a:xfrm>
            <a:off x="464521" y="0"/>
            <a:ext cx="7307879" cy="822960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7892"/>
            <a:ext cx="6117167" cy="1077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700" b="0" spc="-10" dirty="0" smtClean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4572000" y="1374775"/>
            <a:ext cx="4114800" cy="274638"/>
          </a:xfrm>
          <a:prstGeom prst="rect">
            <a:avLst/>
          </a:prstGeom>
          <a:solidFill>
            <a:schemeClr val="accent1"/>
          </a:solidFill>
        </p:spPr>
        <p:txBody>
          <a:bodyPr lIns="91440" tIns="0" rIns="91440" bIns="9144" anchor="ctr"/>
          <a:lstStyle>
            <a:lvl1pPr>
              <a:defRPr lang="en-US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457200" y="1655763"/>
            <a:ext cx="4106862" cy="1399032"/>
          </a:xfrm>
          <a:prstGeom prst="rect">
            <a:avLst/>
          </a:prstGeom>
        </p:spPr>
        <p:txBody>
          <a:bodyPr/>
          <a:lstStyle>
            <a:lvl5pPr marL="547688" indent="-136525">
              <a:defRPr lang="en-US" sz="1400" kern="10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sz="1400" baseline="0">
                <a:solidFill>
                  <a:schemeClr val="tx2"/>
                </a:solidFill>
              </a:defRPr>
            </a:lvl6pPr>
            <a:lvl7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4572000" y="1655763"/>
            <a:ext cx="4106862" cy="1399032"/>
          </a:xfrm>
          <a:prstGeom prst="rect">
            <a:avLst/>
          </a:prstGeom>
        </p:spPr>
        <p:txBody>
          <a:bodyPr/>
          <a:lstStyle>
            <a:lvl5pPr marL="547688" indent="-136525">
              <a:defRPr lang="en-US" sz="1400" kern="10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sz="1400" baseline="0">
                <a:solidFill>
                  <a:schemeClr val="tx2"/>
                </a:solidFill>
              </a:defRPr>
            </a:lvl6pPr>
            <a:lvl7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34"/>
          </p:nvPr>
        </p:nvSpPr>
        <p:spPr>
          <a:xfrm>
            <a:off x="457200" y="3061145"/>
            <a:ext cx="4114800" cy="274638"/>
          </a:xfrm>
          <a:prstGeom prst="rect">
            <a:avLst/>
          </a:prstGeom>
          <a:solidFill>
            <a:schemeClr val="accent1"/>
          </a:solidFill>
        </p:spPr>
        <p:txBody>
          <a:bodyPr lIns="91440" tIns="0" rIns="91440" bIns="9144" anchor="ctr"/>
          <a:lstStyle>
            <a:lvl1pPr>
              <a:defRPr lang="en-US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35"/>
          </p:nvPr>
        </p:nvSpPr>
        <p:spPr>
          <a:xfrm>
            <a:off x="457200" y="3342133"/>
            <a:ext cx="4106862" cy="1399032"/>
          </a:xfrm>
          <a:prstGeom prst="rect">
            <a:avLst/>
          </a:prstGeom>
        </p:spPr>
        <p:txBody>
          <a:bodyPr/>
          <a:lstStyle>
            <a:lvl5pPr marL="547688" indent="-136525">
              <a:defRPr lang="en-US" sz="1400" kern="10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sz="1400" baseline="0">
                <a:solidFill>
                  <a:schemeClr val="tx2"/>
                </a:solidFill>
              </a:defRPr>
            </a:lvl6pPr>
            <a:lvl7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36"/>
          </p:nvPr>
        </p:nvSpPr>
        <p:spPr>
          <a:xfrm>
            <a:off x="4572000" y="3061145"/>
            <a:ext cx="4114800" cy="274638"/>
          </a:xfrm>
          <a:prstGeom prst="rect">
            <a:avLst/>
          </a:prstGeom>
          <a:solidFill>
            <a:schemeClr val="accent1"/>
          </a:solidFill>
        </p:spPr>
        <p:txBody>
          <a:bodyPr lIns="91440" tIns="0" rIns="91440" bIns="9144" anchor="ctr"/>
          <a:lstStyle>
            <a:lvl1pPr>
              <a:defRPr lang="en-US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37"/>
          </p:nvPr>
        </p:nvSpPr>
        <p:spPr>
          <a:xfrm>
            <a:off x="4572000" y="3342133"/>
            <a:ext cx="4106862" cy="1399032"/>
          </a:xfrm>
          <a:prstGeom prst="rect">
            <a:avLst/>
          </a:prstGeom>
        </p:spPr>
        <p:txBody>
          <a:bodyPr/>
          <a:lstStyle>
            <a:lvl5pPr marL="547688" indent="-136525">
              <a:defRPr lang="en-US" sz="1400" kern="10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sz="1400" baseline="0">
                <a:solidFill>
                  <a:schemeClr val="tx2"/>
                </a:solidFill>
              </a:defRPr>
            </a:lvl6pPr>
            <a:lvl7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715250" y="4933950"/>
            <a:ext cx="962025" cy="1111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D9DDAF1-0D53-42F2-84C8-6353A767A84A}" type="slidenum">
              <a:rPr lang="en-US" sz="700" b="1" kern="1000" spc="-10">
                <a:solidFill>
                  <a:schemeClr val="bg1"/>
                </a:solidFill>
                <a:latin typeface="Arial"/>
                <a:cs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00" b="1" kern="1000" spc="-1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6802438" y="4933950"/>
            <a:ext cx="969962" cy="1079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kern="1000" spc="-10" dirty="0">
                <a:solidFill>
                  <a:schemeClr val="bg1"/>
                </a:solidFill>
                <a:latin typeface="Arial"/>
                <a:cs typeface="Arial"/>
              </a:rPr>
              <a:t>Seagate Confidential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9144000" cy="51482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>
            <a:lvl1pPr>
              <a:defRPr lang="en-US" sz="1400" kern="1200" dirty="0">
                <a:solidFill>
                  <a:schemeClr val="lt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7892"/>
            <a:ext cx="6117167" cy="1077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700" b="0" spc="-10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65760" y="1477963"/>
            <a:ext cx="3228975" cy="3227387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0" bIns="0" rtlCol="0">
            <a:normAutofit/>
          </a:bodyPr>
          <a:lstStyle>
            <a:lvl1pPr>
              <a:defRPr lang="en-US" sz="2500" spc="-10" smtClean="0">
                <a:solidFill>
                  <a:srgbClr val="FFFFFF"/>
                </a:solidFill>
              </a:defRPr>
            </a:lvl1pPr>
            <a:lvl2pPr>
              <a:defRPr lang="en-US" sz="1800" smtClean="0">
                <a:solidFill>
                  <a:srgbClr val="FFFFFF"/>
                </a:solidFill>
              </a:defRPr>
            </a:lvl2pPr>
            <a:lvl3pPr>
              <a:defRPr lang="en-US" sz="1800" kern="1200" smtClean="0">
                <a:solidFill>
                  <a:srgbClr val="FFFFFF"/>
                </a:solidFill>
                <a:latin typeface="+mn-lt"/>
                <a:cs typeface="+mn-cs"/>
              </a:defRPr>
            </a:lvl3pPr>
            <a:lvl4pPr>
              <a:defRPr lang="en-US" sz="1800" kern="1200" smtClean="0">
                <a:solidFill>
                  <a:srgbClr val="FFFFFF"/>
                </a:solidFill>
                <a:latin typeface="+mn-lt"/>
                <a:cs typeface="+mn-cs"/>
              </a:defRPr>
            </a:lvl4pPr>
            <a:lvl5pPr>
              <a:defRPr lang="en-US" sz="1800" kern="1200" baseline="0">
                <a:solidFill>
                  <a:srgbClr val="FFFFFF"/>
                </a:solidFill>
                <a:latin typeface="+mn-lt"/>
                <a:cs typeface="+mn-cs"/>
              </a:defRPr>
            </a:lvl5pPr>
            <a:lvl6pPr marL="548640" indent="-137160">
              <a:spcBef>
                <a:spcPts val="600"/>
              </a:spcBef>
              <a:buFont typeface="Lucida Grande"/>
              <a:buChar char="-"/>
              <a:defRPr sz="1800">
                <a:solidFill>
                  <a:srgbClr val="FFFFFF"/>
                </a:solidFill>
              </a:defRPr>
            </a:lvl6pPr>
            <a:lvl7pPr marL="548640" indent="-137160">
              <a:spcBef>
                <a:spcPts val="600"/>
              </a:spcBef>
              <a:buFont typeface="Lucida Grande"/>
              <a:buChar char="-"/>
              <a:defRPr sz="1800">
                <a:solidFill>
                  <a:srgbClr val="FFFFFF"/>
                </a:solidFill>
              </a:defRPr>
            </a:lvl7pPr>
            <a:lvl8pPr marL="548640" indent="-137160">
              <a:spcBef>
                <a:spcPts val="600"/>
              </a:spcBef>
              <a:buFont typeface="Lucida Grande"/>
              <a:buChar char="-"/>
              <a:defRPr sz="1800">
                <a:solidFill>
                  <a:srgbClr val="FFFFFF"/>
                </a:solidFill>
              </a:defRPr>
            </a:lvl8pPr>
            <a:lvl9pPr marL="548640" indent="-137160">
              <a:spcBef>
                <a:spcPts val="600"/>
              </a:spcBef>
              <a:buFont typeface="Lucida Grande"/>
              <a:buChar char="-"/>
              <a:defRPr sz="1800">
                <a:solidFill>
                  <a:srgbClr val="FFFFFF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5943600" y="2573338"/>
            <a:ext cx="3200400" cy="2574925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1">
                  <a:lumMod val="50000"/>
                </a:schemeClr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 smtClean="0"/>
          </a:p>
        </p:txBody>
      </p:sp>
      <p:sp>
        <p:nvSpPr>
          <p:cNvPr id="11" name="Rectangular Callout 10"/>
          <p:cNvSpPr/>
          <p:nvPr userDrawn="1"/>
        </p:nvSpPr>
        <p:spPr>
          <a:xfrm>
            <a:off x="5943600" y="0"/>
            <a:ext cx="3200400" cy="2573338"/>
          </a:xfrm>
          <a:prstGeom prst="wedgeRectCallout">
            <a:avLst>
              <a:gd name="adj1" fmla="val 8484"/>
              <a:gd name="adj2" fmla="val 71473"/>
            </a:avLst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/>
          </a:p>
        </p:txBody>
      </p:sp>
      <p:sp>
        <p:nvSpPr>
          <p:cNvPr id="12" name="Content Placeholder 1"/>
          <p:cNvSpPr txBox="1">
            <a:spLocks/>
          </p:cNvSpPr>
          <p:nvPr userDrawn="1"/>
        </p:nvSpPr>
        <p:spPr>
          <a:xfrm>
            <a:off x="6172200" y="-169863"/>
            <a:ext cx="2514600" cy="457201"/>
          </a:xfrm>
          <a:prstGeom prst="rect">
            <a:avLst/>
          </a:prstGeom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lang="en-US" sz="1400" b="1" kern="1000" spc="10" smtClean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169863" indent="-169863" algn="l" defTabSz="457200" rtl="0" eaLnBrk="1" latinLnBrk="0" hangingPunct="1">
              <a:spcBef>
                <a:spcPts val="600"/>
              </a:spcBef>
              <a:buFont typeface="Wingdings" panose="05000000000000000000" pitchFamily="2" charset="2"/>
              <a:buChar char="§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-137160" algn="l" defTabSz="457200" rtl="0" eaLnBrk="1" latinLnBrk="0" hangingPunct="1">
              <a:spcBef>
                <a:spcPts val="600"/>
              </a:spcBef>
              <a:buFont typeface="Lucida Grande"/>
              <a:buChar char="–"/>
              <a:defRPr lang="en-US" sz="1200" kern="1000" dirty="0" smtClean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411480" indent="-137160" algn="l" defTabSz="457200" rtl="0" eaLnBrk="1" latinLnBrk="0" hangingPunct="1">
              <a:spcBef>
                <a:spcPts val="600"/>
              </a:spcBef>
              <a:buFont typeface="Arial"/>
              <a:buChar char="•"/>
              <a:defRPr lang="en-US" sz="1200" b="1" kern="1000" dirty="0" smtClean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548640" indent="-137160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lang="en-US" sz="1200" kern="1000" dirty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sz="7500" spc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3" name="Content Placeholder 1"/>
          <p:cNvSpPr txBox="1">
            <a:spLocks/>
          </p:cNvSpPr>
          <p:nvPr userDrawn="1"/>
        </p:nvSpPr>
        <p:spPr>
          <a:xfrm rot="10800000">
            <a:off x="6172200" y="2286000"/>
            <a:ext cx="2514600" cy="457200"/>
          </a:xfrm>
          <a:prstGeom prst="rect">
            <a:avLst/>
          </a:prstGeom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1200"/>
              </a:spcBef>
              <a:buFont typeface="Arial"/>
              <a:buNone/>
              <a:defRPr lang="en-US" sz="1400" b="1" kern="1000" spc="10" smtClean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169863" indent="-169863" algn="l" defTabSz="457200" rtl="0" eaLnBrk="1" latinLnBrk="0" hangingPunct="1">
              <a:spcBef>
                <a:spcPts val="600"/>
              </a:spcBef>
              <a:buFont typeface="Wingdings" panose="05000000000000000000" pitchFamily="2" charset="2"/>
              <a:buChar char="§"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-137160" algn="l" defTabSz="457200" rtl="0" eaLnBrk="1" latinLnBrk="0" hangingPunct="1">
              <a:spcBef>
                <a:spcPts val="600"/>
              </a:spcBef>
              <a:buFont typeface="Lucida Grande"/>
              <a:buChar char="–"/>
              <a:defRPr lang="en-US" sz="1200" kern="1000" dirty="0" smtClean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411480" indent="-137160" algn="l" defTabSz="457200" rtl="0" eaLnBrk="1" latinLnBrk="0" hangingPunct="1">
              <a:spcBef>
                <a:spcPts val="600"/>
              </a:spcBef>
              <a:buFont typeface="Arial"/>
              <a:buChar char="•"/>
              <a:defRPr lang="en-US" sz="1200" b="1" kern="1000" dirty="0" smtClean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548640" indent="-137160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lang="en-US" sz="1200" kern="1000" dirty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sz="7500" spc="0" dirty="0">
                <a:solidFill>
                  <a:srgbClr val="C9C9CA"/>
                </a:solidFill>
              </a:rPr>
              <a:t>“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7715250" y="4933950"/>
            <a:ext cx="962025" cy="1111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D07D585-BFBB-46F8-84CE-77C1F53126B6}" type="slidenum">
              <a:rPr lang="en-US" sz="700" b="1" kern="1000" spc="-10">
                <a:solidFill>
                  <a:schemeClr val="bg2"/>
                </a:solidFill>
                <a:latin typeface="Arial"/>
                <a:cs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00" b="1" kern="1000" spc="-1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802438" y="4933950"/>
            <a:ext cx="1884362" cy="1079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kern="1000" spc="-10" dirty="0">
                <a:solidFill>
                  <a:schemeClr val="bg2"/>
                </a:solidFill>
                <a:latin typeface="Arial"/>
                <a:cs typeface="Arial"/>
              </a:rPr>
              <a:t>Seagate Confidential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477964"/>
            <a:ext cx="5349241" cy="1947226"/>
          </a:xfrm>
        </p:spPr>
        <p:txBody>
          <a:bodyPr anchor="t">
            <a:normAutofit/>
          </a:bodyPr>
          <a:lstStyle>
            <a:lvl1pPr algn="l">
              <a:spcAft>
                <a:spcPts val="0"/>
              </a:spcAft>
              <a:defRPr lang="en-US" sz="4500" b="1" kern="1000" spc="-50" dirty="0" smtClean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18900000" scaled="0"/>
                  <a:tileRect/>
                </a:gra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457199" y="457200"/>
            <a:ext cx="2667001" cy="102076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7892"/>
            <a:ext cx="6117167" cy="1077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700" b="0" spc="-10" dirty="0" smtClean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457200" y="3425825"/>
            <a:ext cx="1631950" cy="1279525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aseline="0"/>
            </a:lvl1pPr>
            <a:lvl2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400"/>
            </a:lvl2pPr>
            <a:lvl3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9863" marR="0" indent="-1698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400" b="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b="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6pPr>
            <a:lvl7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/>
            </a:lvl7pPr>
            <a:lvl8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/>
            </a:lvl8pPr>
            <a:lvl9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2315845" y="3425825"/>
            <a:ext cx="1631950" cy="1279525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aseline="0"/>
            </a:lvl1pPr>
            <a:lvl2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400"/>
            </a:lvl2pPr>
            <a:lvl3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9863" marR="0" indent="-1698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400" b="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b="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6pPr>
            <a:lvl7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/>
            </a:lvl7pPr>
            <a:lvl8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/>
            </a:lvl8pPr>
            <a:lvl9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4174490" y="3425825"/>
            <a:ext cx="1631950" cy="1279525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aseline="0"/>
            </a:lvl1pPr>
            <a:lvl2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400"/>
            </a:lvl2pPr>
            <a:lvl3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9863" marR="0" indent="-1698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400" b="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b="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6pPr>
            <a:lvl7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/>
            </a:lvl7pPr>
            <a:lvl8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/>
            </a:lvl8pPr>
            <a:lvl9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6163055" y="3425825"/>
            <a:ext cx="2514600" cy="1279525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2pPr>
            <a:lvl3pPr marL="173038" indent="-173038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73038" marR="0" indent="-1730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400" b="0" kern="10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173038" indent="-173038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b="0" baseline="0">
                <a:solidFill>
                  <a:schemeClr val="bg1"/>
                </a:solidFill>
              </a:defRPr>
            </a:lvl5pPr>
            <a:lvl6pPr marL="173038" indent="-173038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baseline="0">
                <a:solidFill>
                  <a:schemeClr val="bg1"/>
                </a:solidFill>
              </a:defRPr>
            </a:lvl6pPr>
            <a:lvl7pPr marL="173038" indent="-173038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7pPr>
            <a:lvl8pPr marL="173038" indent="-173038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8pPr>
            <a:lvl9pPr marL="173038" indent="-173038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30" name="Text Placeholder 38"/>
          <p:cNvSpPr>
            <a:spLocks noGrp="1"/>
          </p:cNvSpPr>
          <p:nvPr>
            <p:ph type="body" sz="quarter" idx="31"/>
          </p:nvPr>
        </p:nvSpPr>
        <p:spPr>
          <a:xfrm>
            <a:off x="6172200" y="457200"/>
            <a:ext cx="2514600" cy="18287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defRPr sz="1600" baseline="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 marL="571500" indent="-168275">
              <a:buFontTx/>
              <a:buChar char="-"/>
              <a:defRPr sz="1400">
                <a:solidFill>
                  <a:schemeClr val="bg2"/>
                </a:solidFill>
              </a:defRPr>
            </a:lvl5pPr>
            <a:lvl6pPr marL="571500" indent="-168275">
              <a:buFontTx/>
              <a:buChar char="-"/>
              <a:tabLst/>
              <a:defRPr sz="1400">
                <a:solidFill>
                  <a:schemeClr val="bg2"/>
                </a:solidFill>
              </a:defRPr>
            </a:lvl6pPr>
            <a:lvl7pPr marL="571500" indent="-168275">
              <a:buFontTx/>
              <a:buChar char="-"/>
              <a:tabLst/>
              <a:defRPr sz="1400">
                <a:solidFill>
                  <a:schemeClr val="bg2"/>
                </a:solidFill>
              </a:defRPr>
            </a:lvl7pPr>
            <a:lvl8pPr marL="571500" indent="-168275">
              <a:buFontTx/>
              <a:buChar char="-"/>
              <a:tabLst/>
              <a:defRPr sz="1400">
                <a:solidFill>
                  <a:schemeClr val="bg2"/>
                </a:solidFill>
              </a:defRPr>
            </a:lvl8pPr>
            <a:lvl9pPr marL="569913" indent="-169863">
              <a:buFont typeface="Arial" panose="020B0604020202020204" pitchFamily="34" charset="0"/>
              <a:buChar char="-"/>
              <a:defRPr sz="14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w/o 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5943600" y="0"/>
            <a:ext cx="3200400" cy="25733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 err="1"/>
          </a:p>
        </p:txBody>
      </p:sp>
      <p:sp>
        <p:nvSpPr>
          <p:cNvPr id="11" name="Rectangle 10"/>
          <p:cNvSpPr/>
          <p:nvPr userDrawn="1"/>
        </p:nvSpPr>
        <p:spPr>
          <a:xfrm>
            <a:off x="5943600" y="2573338"/>
            <a:ext cx="3200400" cy="2574925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accent1">
                  <a:lumMod val="50000"/>
                </a:schemeClr>
              </a:gs>
            </a:gsLst>
            <a:lin ang="27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 smtClean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715250" y="4933950"/>
            <a:ext cx="962025" cy="1111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0DE76D1-1DD3-48E6-9189-DFF99EA72B2F}" type="slidenum">
              <a:rPr lang="en-US" sz="700" b="1" kern="1000" spc="-10">
                <a:solidFill>
                  <a:schemeClr val="bg2"/>
                </a:solidFill>
                <a:latin typeface="Arial"/>
                <a:cs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00" b="1" kern="1000" spc="-1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6802438" y="4933950"/>
            <a:ext cx="1884362" cy="1079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kern="1000" spc="-10" dirty="0">
                <a:solidFill>
                  <a:schemeClr val="bg2"/>
                </a:solidFill>
                <a:latin typeface="Arial"/>
                <a:cs typeface="Arial"/>
              </a:rPr>
              <a:t>Seagate Confidential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477964"/>
            <a:ext cx="5349241" cy="1947226"/>
          </a:xfrm>
        </p:spPr>
        <p:txBody>
          <a:bodyPr anchor="t">
            <a:normAutofit/>
          </a:bodyPr>
          <a:lstStyle>
            <a:lvl1pPr algn="l">
              <a:spcAft>
                <a:spcPts val="0"/>
              </a:spcAft>
              <a:defRPr lang="en-US" sz="4500" b="1" kern="1000" spc="-50" dirty="0" smtClean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18900000" scaled="0"/>
                  <a:tileRect/>
                </a:gra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457199" y="457200"/>
            <a:ext cx="2667001" cy="102076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7892"/>
            <a:ext cx="6117167" cy="1077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700" b="0" spc="-10" dirty="0" smtClean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457200" y="3425825"/>
            <a:ext cx="1631950" cy="1279525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aseline="0"/>
            </a:lvl1pPr>
            <a:lvl2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400"/>
            </a:lvl2pPr>
            <a:lvl3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9863" marR="0" indent="-1698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400" b="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b="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6pPr>
            <a:lvl7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/>
            </a:lvl7pPr>
            <a:lvl8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/>
            </a:lvl8pPr>
            <a:lvl9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2315845" y="3425825"/>
            <a:ext cx="1631950" cy="1279525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aseline="0"/>
            </a:lvl1pPr>
            <a:lvl2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400"/>
            </a:lvl2pPr>
            <a:lvl3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9863" marR="0" indent="-1698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400" b="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b="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6pPr>
            <a:lvl7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/>
            </a:lvl7pPr>
            <a:lvl8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/>
            </a:lvl8pPr>
            <a:lvl9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4174490" y="3425825"/>
            <a:ext cx="1631950" cy="1279525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aseline="0"/>
            </a:lvl1pPr>
            <a:lvl2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400"/>
            </a:lvl2pPr>
            <a:lvl3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3pPr>
            <a:lvl4pPr marL="169863" marR="0" indent="-1698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400" b="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b="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6pPr>
            <a:lvl7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/>
            </a:lvl7pPr>
            <a:lvl8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/>
            </a:lvl8pPr>
            <a:lvl9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6163055" y="3425825"/>
            <a:ext cx="2514600" cy="1279525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400">
                <a:solidFill>
                  <a:schemeClr val="bg1"/>
                </a:solidFill>
              </a:defRPr>
            </a:lvl2pPr>
            <a:lvl3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9863" marR="0" indent="-1698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400" b="0" kern="10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b="0" baseline="0">
                <a:solidFill>
                  <a:schemeClr val="bg1"/>
                </a:solidFill>
              </a:defRPr>
            </a:lvl5pPr>
            <a:lvl6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baseline="0">
                <a:solidFill>
                  <a:schemeClr val="bg1"/>
                </a:solidFill>
              </a:defRPr>
            </a:lvl6pPr>
            <a:lvl7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7pPr>
            <a:lvl8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8pPr>
            <a:lvl9pPr marL="169863" indent="-169863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0" name="Text Placeholder 38"/>
          <p:cNvSpPr>
            <a:spLocks noGrp="1"/>
          </p:cNvSpPr>
          <p:nvPr>
            <p:ph type="body" sz="quarter" idx="31"/>
          </p:nvPr>
        </p:nvSpPr>
        <p:spPr>
          <a:xfrm>
            <a:off x="6172200" y="457200"/>
            <a:ext cx="2514600" cy="18287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defRPr sz="1600" baseline="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 marL="571500" indent="-168275">
              <a:buFontTx/>
              <a:buChar char="-"/>
              <a:defRPr sz="1400">
                <a:solidFill>
                  <a:schemeClr val="bg2"/>
                </a:solidFill>
              </a:defRPr>
            </a:lvl5pPr>
            <a:lvl6pPr marL="571500" indent="-168275">
              <a:buFontTx/>
              <a:buChar char="-"/>
              <a:tabLst/>
              <a:defRPr sz="1400">
                <a:solidFill>
                  <a:schemeClr val="bg2"/>
                </a:solidFill>
              </a:defRPr>
            </a:lvl6pPr>
            <a:lvl7pPr marL="571500" indent="-168275">
              <a:buFontTx/>
              <a:buChar char="-"/>
              <a:tabLst/>
              <a:defRPr sz="1400">
                <a:solidFill>
                  <a:schemeClr val="bg2"/>
                </a:solidFill>
              </a:defRPr>
            </a:lvl7pPr>
            <a:lvl8pPr marL="571500" indent="-168275">
              <a:buFontTx/>
              <a:buChar char="-"/>
              <a:tabLst/>
              <a:defRPr sz="1400">
                <a:solidFill>
                  <a:schemeClr val="bg2"/>
                </a:solidFill>
              </a:defRPr>
            </a:lvl8pPr>
            <a:lvl9pPr marL="569913" indent="-169863">
              <a:buFont typeface="Arial" panose="020B0604020202020204" pitchFamily="34" charset="0"/>
              <a:buChar char="-"/>
              <a:defRPr sz="14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715250" y="4933950"/>
            <a:ext cx="962025" cy="1111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52BBACE-E19E-4A4C-B293-0DFDDAD690BD}" type="slidenum">
              <a:rPr lang="en-US" sz="700" b="1" kern="1000" spc="-10">
                <a:solidFill>
                  <a:schemeClr val="tx2"/>
                </a:solidFill>
                <a:latin typeface="Arial"/>
                <a:cs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00" b="1" kern="1000" spc="-1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6802438" y="4933950"/>
            <a:ext cx="969962" cy="107950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kern="1000" spc="-10" dirty="0">
                <a:solidFill>
                  <a:schemeClr val="tx2"/>
                </a:solidFill>
                <a:latin typeface="Arial"/>
                <a:cs typeface="Arial"/>
              </a:rPr>
              <a:t>Seagate Confidential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-10160" y="0"/>
            <a:ext cx="5148072" cy="514826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  <a:tileRect/>
          </a:gra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099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5138" y="1929161"/>
            <a:ext cx="4457522" cy="1371252"/>
          </a:xfrm>
          <a:noFill/>
          <a:ln>
            <a:noFill/>
          </a:ln>
        </p:spPr>
        <p:txBody>
          <a:bodyPr wrap="square" lIns="0" tIns="0" rIns="0" bIns="0" rtlCol="0" anchor="b" anchorCtr="0">
            <a:normAutofit/>
          </a:bodyPr>
          <a:lstStyle>
            <a:lvl1pPr algn="l">
              <a:defRPr lang="en-US" sz="2800" spc="-10">
                <a:solidFill>
                  <a:schemeClr val="bg1"/>
                </a:solidFill>
              </a:defRPr>
            </a:lvl1pPr>
          </a:lstStyle>
          <a:p>
            <a:pPr marL="0" lvl="0" algn="l">
              <a:lnSpc>
                <a:spcPct val="80000"/>
              </a:lnSpc>
            </a:pPr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122863" y="0"/>
            <a:ext cx="4021137" cy="51482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3584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6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 userDrawn="1"/>
        </p:nvSpPr>
        <p:spPr>
          <a:xfrm>
            <a:off x="1588" y="0"/>
            <a:ext cx="9144000" cy="51482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5000"/>
                </a:schemeClr>
              </a:gs>
              <a:gs pos="50000">
                <a:schemeClr val="bg1">
                  <a:alpha val="0"/>
                </a:schemeClr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 err="1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49275"/>
            <a:ext cx="13589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286000" y="4142421"/>
            <a:ext cx="6400801" cy="54290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728840"/>
            <a:ext cx="6400800" cy="1371004"/>
          </a:xfrm>
        </p:spPr>
        <p:txBody>
          <a:bodyPr>
            <a:normAutofit/>
          </a:bodyPr>
          <a:lstStyle>
            <a:lvl1pPr algn="r">
              <a:defRPr sz="2800" b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57174" y="620039"/>
            <a:ext cx="8677275" cy="278863"/>
          </a:xfrm>
          <a:prstGeom prst="rect">
            <a:avLst/>
          </a:prstGeom>
        </p:spPr>
        <p:txBody>
          <a:bodyPr/>
          <a:lstStyle>
            <a:lvl1pPr marL="0" indent="0">
              <a:defRPr sz="2400"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257176" y="241645"/>
            <a:ext cx="8629649" cy="377539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738" y="4529679"/>
            <a:ext cx="1533525" cy="536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5029200" cy="514826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 err="1"/>
          </a:p>
        </p:txBody>
      </p:sp>
      <p:pic>
        <p:nvPicPr>
          <p:cNvPr id="5" name="Picture Placeholder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0"/>
            <a:ext cx="41148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4343400" cy="215741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800" b="0">
                <a:solidFill>
                  <a:schemeClr val="bg1"/>
                </a:solidFill>
                <a:latin typeface="+mj-lt"/>
              </a:defRPr>
            </a:lvl1pPr>
            <a:lvl2pPr marL="0" indent="0">
              <a:buFontTx/>
              <a:buNone/>
              <a:defRPr sz="2000" b="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5029200" cy="514826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 err="1"/>
          </a:p>
        </p:txBody>
      </p:sp>
      <p:pic>
        <p:nvPicPr>
          <p:cNvPr id="5" name="Picture 4" descr="Slide15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0"/>
            <a:ext cx="41148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4343400" cy="215741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800" b="0">
                <a:solidFill>
                  <a:schemeClr val="bg1"/>
                </a:solidFill>
                <a:latin typeface="+mj-lt"/>
              </a:defRPr>
            </a:lvl1pPr>
            <a:lvl2pPr marL="0" indent="0">
              <a:buFontTx/>
              <a:buNone/>
              <a:defRPr sz="2000" b="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7715250" y="4933950"/>
            <a:ext cx="962025" cy="1111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B9B8846-6A04-408C-BF52-814DA80775B6}" type="slidenum">
              <a:rPr lang="en-US" sz="700" b="1" kern="1000" spc="-10">
                <a:solidFill>
                  <a:schemeClr val="tx2"/>
                </a:solidFill>
                <a:latin typeface="Arial"/>
                <a:cs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00" b="1" kern="1000" spc="-1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878618"/>
            <a:ext cx="7315200" cy="2643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600" b="0">
                <a:solidFill>
                  <a:schemeClr val="tx1"/>
                </a:solidFill>
              </a:defRPr>
            </a:lvl1pPr>
            <a:lvl2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="0">
                <a:solidFill>
                  <a:schemeClr val="tx1"/>
                </a:solidFill>
              </a:defRPr>
            </a:lvl2pPr>
            <a:lvl3pPr marL="104457" indent="0">
              <a:buFontTx/>
              <a:buNone/>
              <a:defRPr b="0">
                <a:solidFill>
                  <a:schemeClr val="tx1"/>
                </a:solidFill>
              </a:defRPr>
            </a:lvl3pPr>
            <a:lvl4pPr>
              <a:defRPr b="0">
                <a:solidFill>
                  <a:schemeClr val="tx1"/>
                </a:solidFill>
              </a:defRPr>
            </a:lvl4pPr>
            <a:lvl5pPr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3950"/>
            <a:ext cx="6117167" cy="111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>
            <a:normAutofit/>
          </a:bodyPr>
          <a:lstStyle>
            <a:lvl1pPr>
              <a:defRPr lang="en-US" sz="700" b="0" spc="-10" dirty="0" smtClean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4521" y="0"/>
            <a:ext cx="7307879" cy="822960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7715250" y="4933950"/>
            <a:ext cx="962025" cy="1111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183EB56-6CA4-4382-A947-BB524D9BC590}" type="slidenum">
              <a:rPr lang="en-US" sz="700" b="1" kern="1000" spc="-10">
                <a:solidFill>
                  <a:schemeClr val="tx2"/>
                </a:solidFill>
                <a:latin typeface="Arial"/>
                <a:cs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00" b="1" kern="1000" spc="-1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457200" y="1477963"/>
            <a:ext cx="8220075" cy="3227387"/>
          </a:xfrm>
          <a:prstGeom prst="rect">
            <a:avLst/>
          </a:prstGeom>
        </p:spPr>
        <p:txBody>
          <a:bodyPr lIns="0" tIns="0" rIns="0" bIns="0"/>
          <a:lstStyle>
            <a:lvl5pPr>
              <a:defRPr baseline="0"/>
            </a:lvl5pPr>
            <a:lvl6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6pPr>
            <a:lvl7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7pPr>
            <a:lvl8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8pPr>
            <a:lvl9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3950"/>
            <a:ext cx="6117167" cy="111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>
            <a:normAutofit/>
          </a:bodyPr>
          <a:lstStyle>
            <a:lvl1pPr>
              <a:defRPr lang="en-US" sz="700" b="0" spc="-10" dirty="0" smtClean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878618"/>
            <a:ext cx="7315200" cy="2643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lang="en-US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464521" y="0"/>
            <a:ext cx="7307879" cy="822960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w/ to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7715250" y="4933950"/>
            <a:ext cx="962025" cy="1111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85234CF-869A-45C3-8426-D529A745D4CD}" type="slidenum">
              <a:rPr lang="en-US" sz="700" b="1" kern="1000" spc="-10">
                <a:solidFill>
                  <a:schemeClr val="tx2"/>
                </a:solidFill>
                <a:latin typeface="Arial"/>
                <a:cs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00" b="1" kern="1000" spc="-1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>
          <a:xfrm>
            <a:off x="464521" y="2175775"/>
            <a:ext cx="8213135" cy="2529576"/>
          </a:xfrm>
          <a:prstGeom prst="rect">
            <a:avLst/>
          </a:prstGeom>
        </p:spPr>
        <p:txBody>
          <a:bodyPr lIns="0" tIns="0" rIns="0" bIns="0"/>
          <a:lstStyle>
            <a:lvl5pPr>
              <a:defRPr baseline="0"/>
            </a:lvl5pPr>
            <a:lvl6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6pPr>
            <a:lvl7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7pPr>
            <a:lvl8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8pPr>
            <a:lvl9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7892"/>
            <a:ext cx="6117167" cy="1077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700" b="0" spc="-10" dirty="0" smtClean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878618"/>
            <a:ext cx="7315200" cy="2643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lang="en-US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464521" y="0"/>
            <a:ext cx="7307879" cy="822960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464521" y="1375540"/>
            <a:ext cx="8220455" cy="800235"/>
          </a:xfrm>
          <a:prstGeom prst="rect">
            <a:avLst/>
          </a:prstGeom>
        </p:spPr>
        <p:txBody>
          <a:bodyPr lIns="0" tIns="0" rIns="0" bIns="0"/>
          <a:lstStyle>
            <a:lvl5pPr marL="547688" indent="-136525">
              <a:defRPr lang="en-US" sz="1400" kern="10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sz="1400" baseline="0">
                <a:solidFill>
                  <a:schemeClr val="tx2"/>
                </a:solidFill>
              </a:defRPr>
            </a:lvl6pPr>
            <a:lvl7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7715250" y="4933950"/>
            <a:ext cx="962025" cy="1111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BBF29A2-9EDD-4536-8B37-57574E30BE19}" type="slidenum">
              <a:rPr lang="en-US" sz="700" b="1" kern="1000" spc="-10">
                <a:solidFill>
                  <a:schemeClr val="tx2"/>
                </a:solidFill>
                <a:latin typeface="Arial"/>
                <a:cs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00" b="1" kern="1000" spc="-1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quarter" idx="19"/>
          </p:nvPr>
        </p:nvSpPr>
        <p:spPr>
          <a:xfrm>
            <a:off x="4671392" y="1477963"/>
            <a:ext cx="3995928" cy="3227387"/>
          </a:xfrm>
          <a:prstGeom prst="rect">
            <a:avLst/>
          </a:prstGeom>
        </p:spPr>
        <p:txBody>
          <a:bodyPr lIns="0" tIns="0" rIns="0" bIns="0"/>
          <a:lstStyle>
            <a:lvl5pPr>
              <a:defRPr baseline="0"/>
            </a:lvl5pPr>
            <a:lvl6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6pPr>
            <a:lvl7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7pPr>
            <a:lvl8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8pPr>
            <a:lvl9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/>
          </p:nvPr>
        </p:nvSpPr>
        <p:spPr>
          <a:xfrm>
            <a:off x="457201" y="1477963"/>
            <a:ext cx="3995928" cy="3227387"/>
          </a:xfrm>
          <a:prstGeom prst="rect">
            <a:avLst/>
          </a:prstGeom>
        </p:spPr>
        <p:txBody>
          <a:bodyPr lIns="0" tIns="0" rIns="0" bIns="0"/>
          <a:lstStyle>
            <a:lvl5pPr>
              <a:defRPr baseline="0"/>
            </a:lvl5pPr>
            <a:lvl6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6pPr>
            <a:lvl7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7pPr>
            <a:lvl8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8pPr>
            <a:lvl9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7892"/>
            <a:ext cx="6117167" cy="1077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700" b="0" spc="-10" dirty="0" smtClean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878618"/>
            <a:ext cx="7315200" cy="2643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lang="en-US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4"/>
          <p:cNvSpPr>
            <a:spLocks noGrp="1"/>
          </p:cNvSpPr>
          <p:nvPr>
            <p:ph type="title"/>
          </p:nvPr>
        </p:nvSpPr>
        <p:spPr>
          <a:xfrm>
            <a:off x="464521" y="0"/>
            <a:ext cx="7307879" cy="822960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w/ to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7715250" y="4933950"/>
            <a:ext cx="962025" cy="1111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57A7D5E-5898-462B-82F7-8E7B88AE610F}" type="slidenum">
              <a:rPr lang="en-US" sz="700" b="1" kern="1000" spc="-10">
                <a:solidFill>
                  <a:schemeClr val="tx2"/>
                </a:solidFill>
                <a:latin typeface="Arial"/>
                <a:cs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00" b="1" kern="1000" spc="-1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5" name="Content Placeholder 3"/>
          <p:cNvSpPr>
            <a:spLocks noGrp="1"/>
          </p:cNvSpPr>
          <p:nvPr>
            <p:ph sz="quarter" idx="21"/>
          </p:nvPr>
        </p:nvSpPr>
        <p:spPr>
          <a:xfrm>
            <a:off x="4689671" y="2162176"/>
            <a:ext cx="3995927" cy="2543174"/>
          </a:xfrm>
          <a:prstGeom prst="rect">
            <a:avLst/>
          </a:prstGeom>
        </p:spPr>
        <p:txBody>
          <a:bodyPr lIns="0" tIns="0" rIns="0" bIns="0"/>
          <a:lstStyle>
            <a:lvl5pPr>
              <a:defRPr baseline="0"/>
            </a:lvl5pPr>
            <a:lvl6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6pPr>
            <a:lvl7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7pPr>
            <a:lvl8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8pPr>
            <a:lvl9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2"/>
          </p:nvPr>
        </p:nvSpPr>
        <p:spPr>
          <a:xfrm>
            <a:off x="457200" y="2162176"/>
            <a:ext cx="4014207" cy="2543174"/>
          </a:xfrm>
          <a:prstGeom prst="rect">
            <a:avLst/>
          </a:prstGeom>
        </p:spPr>
        <p:txBody>
          <a:bodyPr lIns="0" tIns="0" rIns="0" bIns="0"/>
          <a:lstStyle>
            <a:lvl5pPr>
              <a:defRPr baseline="0"/>
            </a:lvl5pPr>
            <a:lvl6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6pPr>
            <a:lvl7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7pPr>
            <a:lvl8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8pPr>
            <a:lvl9pPr marL="548640" indent="-137160">
              <a:buFont typeface="Arial" panose="020B0604020202020204" pitchFamily="34" charset="0"/>
              <a:buChar char="­"/>
              <a:defRPr sz="14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7892"/>
            <a:ext cx="6117167" cy="1077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700" b="0" spc="-10" dirty="0" smtClean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878618"/>
            <a:ext cx="7315200" cy="2643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lang="en-US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4"/>
          <p:cNvSpPr>
            <a:spLocks noGrp="1"/>
          </p:cNvSpPr>
          <p:nvPr>
            <p:ph type="title"/>
          </p:nvPr>
        </p:nvSpPr>
        <p:spPr>
          <a:xfrm>
            <a:off x="464521" y="0"/>
            <a:ext cx="7307879" cy="822960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457200" y="1371598"/>
            <a:ext cx="4014216" cy="786384"/>
          </a:xfrm>
          <a:prstGeom prst="rect">
            <a:avLst/>
          </a:prstGeom>
        </p:spPr>
        <p:txBody>
          <a:bodyPr lIns="0" tIns="0" rIns="0" bIns="0"/>
          <a:lstStyle>
            <a:lvl5pPr marL="547688" indent="-136525">
              <a:defRPr lang="en-US" sz="1400" kern="10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sz="1400" baseline="0">
                <a:solidFill>
                  <a:schemeClr val="tx2"/>
                </a:solidFill>
              </a:defRPr>
            </a:lvl6pPr>
            <a:lvl7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4689671" y="1371598"/>
            <a:ext cx="4014216" cy="786384"/>
          </a:xfrm>
          <a:prstGeom prst="rect">
            <a:avLst/>
          </a:prstGeom>
        </p:spPr>
        <p:txBody>
          <a:bodyPr lIns="0" tIns="0" rIns="0" bIns="0"/>
          <a:lstStyle>
            <a:lvl5pPr marL="547688" indent="-136525">
              <a:defRPr lang="en-US" sz="1400" kern="10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sz="1400" baseline="0">
                <a:solidFill>
                  <a:schemeClr val="tx2"/>
                </a:solidFill>
              </a:defRPr>
            </a:lvl6pPr>
            <a:lvl7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7688" indent="-136525">
              <a:buClr>
                <a:schemeClr val="tx2"/>
              </a:buClr>
              <a:buFont typeface="Arial" panose="020B0604020202020204" pitchFamily="34" charset="0"/>
              <a:buChar char="-"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65138" y="0"/>
            <a:ext cx="8215312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02438" y="4933950"/>
            <a:ext cx="969962" cy="107950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kern="1000" spc="-10" dirty="0">
                <a:solidFill>
                  <a:schemeClr val="tx2"/>
                </a:solidFill>
                <a:latin typeface="Arial"/>
                <a:cs typeface="Arial"/>
              </a:rPr>
              <a:t>Seagate 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lang="en-US" b="1" kern="1000">
          <a:solidFill>
            <a:schemeClr val="accent1"/>
          </a:solidFill>
          <a:latin typeface="Arial"/>
          <a:ea typeface="+mn-ea"/>
          <a:cs typeface="Arial"/>
        </a:defRPr>
      </a:lvl1pPr>
      <a:lvl2pPr algn="ctr" defTabSz="457200" rtl="0" fontAlgn="base">
        <a:spcBef>
          <a:spcPct val="0"/>
        </a:spcBef>
        <a:spcAft>
          <a:spcPct val="0"/>
        </a:spcAft>
        <a:defRPr b="1">
          <a:solidFill>
            <a:schemeClr val="accent1"/>
          </a:solidFill>
          <a:latin typeface="Arial" pitchFamily="34" charset="0"/>
          <a:cs typeface="Arial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b="1">
          <a:solidFill>
            <a:schemeClr val="accent1"/>
          </a:solidFill>
          <a:latin typeface="Arial" pitchFamily="34" charset="0"/>
          <a:cs typeface="Arial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b="1">
          <a:solidFill>
            <a:schemeClr val="accent1"/>
          </a:solidFill>
          <a:latin typeface="Arial" pitchFamily="34" charset="0"/>
          <a:cs typeface="Arial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b="1">
          <a:solidFill>
            <a:schemeClr val="accent1"/>
          </a:solidFill>
          <a:latin typeface="Arial" pitchFamily="34" charset="0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b="1">
          <a:solidFill>
            <a:schemeClr val="accent1"/>
          </a:solidFill>
          <a:latin typeface="Arial" pitchFamily="34" charset="0"/>
          <a:cs typeface="Arial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b="1">
          <a:solidFill>
            <a:schemeClr val="accent1"/>
          </a:solidFill>
          <a:latin typeface="Arial" pitchFamily="34" charset="0"/>
          <a:cs typeface="Arial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b="1">
          <a:solidFill>
            <a:schemeClr val="accent1"/>
          </a:solidFill>
          <a:latin typeface="Arial" pitchFamily="34" charset="0"/>
          <a:cs typeface="Arial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b="1">
          <a:solidFill>
            <a:schemeClr val="accent1"/>
          </a:solidFill>
          <a:latin typeface="Arial" pitchFamily="34" charset="0"/>
          <a:cs typeface="Arial" pitchFamily="34" charset="0"/>
        </a:defRPr>
      </a:lvl9pPr>
    </p:titleStyle>
    <p:bodyStyle>
      <a:lvl1pPr algn="l" defTabSz="457200" rtl="0" fontAlgn="base">
        <a:spcBef>
          <a:spcPts val="1200"/>
        </a:spcBef>
        <a:spcAft>
          <a:spcPct val="0"/>
        </a:spcAft>
        <a:buFont typeface="Arial" pitchFamily="34" charset="0"/>
        <a:defRPr lang="en-US" sz="1600" b="1" kern="1000" spc="10">
          <a:solidFill>
            <a:schemeClr val="accent1"/>
          </a:solidFill>
          <a:latin typeface="Arial"/>
          <a:ea typeface="+mn-ea"/>
          <a:cs typeface="Arial"/>
        </a:defRPr>
      </a:lvl1pPr>
      <a:lvl2pPr marL="169863" indent="-169863" algn="l" defTabSz="457200" rtl="0" fontAlgn="base">
        <a:spcBef>
          <a:spcPts val="600"/>
        </a:spcBef>
        <a:spcAft>
          <a:spcPct val="0"/>
        </a:spcAft>
        <a:buFont typeface="Wingdings" pitchFamily="2" charset="2"/>
        <a:buChar char="§"/>
        <a:defRPr lang="en-US" sz="16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273050" indent="-136525" algn="l" defTabSz="457200" rtl="0" fontAlgn="base">
        <a:spcBef>
          <a:spcPts val="600"/>
        </a:spcBef>
        <a:spcAft>
          <a:spcPct val="0"/>
        </a:spcAft>
        <a:buFont typeface="Lucida Grande"/>
        <a:buChar char="–"/>
        <a:defRPr lang="en-US" sz="1400" kern="1000" dirty="0">
          <a:solidFill>
            <a:schemeClr val="tx2"/>
          </a:solidFill>
          <a:latin typeface="Arial"/>
          <a:ea typeface="+mn-ea"/>
          <a:cs typeface="Arial"/>
        </a:defRPr>
      </a:lvl3pPr>
      <a:lvl4pPr marL="411163" indent="-136525" algn="l" defTabSz="457200" rtl="0" fontAlgn="base">
        <a:spcBef>
          <a:spcPts val="600"/>
        </a:spcBef>
        <a:spcAft>
          <a:spcPct val="0"/>
        </a:spcAft>
        <a:buFont typeface="Arial" pitchFamily="34" charset="0"/>
        <a:buChar char="•"/>
        <a:defRPr lang="en-US" sz="1400" b="1" kern="1000" dirty="0">
          <a:solidFill>
            <a:schemeClr val="tx2"/>
          </a:solidFill>
          <a:latin typeface="Arial"/>
          <a:ea typeface="+mn-ea"/>
          <a:cs typeface="Arial"/>
        </a:defRPr>
      </a:lvl4pPr>
      <a:lvl5pPr marL="547688" indent="-136525" algn="l" defTabSz="457200" rtl="0" fontAlgn="base">
        <a:spcBef>
          <a:spcPts val="600"/>
        </a:spcBef>
        <a:spcAft>
          <a:spcPct val="0"/>
        </a:spcAft>
        <a:buFont typeface="Lucida Grande"/>
        <a:buChar char="-"/>
        <a:defRPr lang="en-US" sz="1400" kern="1000" dirty="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86000" y="4141788"/>
            <a:ext cx="6400800" cy="5429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Kevin Mann</a:t>
            </a:r>
          </a:p>
          <a:p>
            <a:pPr>
              <a:lnSpc>
                <a:spcPct val="20000"/>
              </a:lnSpc>
              <a:defRPr/>
            </a:pPr>
            <a:r>
              <a:rPr lang="en-US" dirty="0" smtClean="0"/>
              <a:t>November 2015</a:t>
            </a:r>
            <a:endParaRPr dirty="0"/>
          </a:p>
        </p:txBody>
      </p:sp>
      <p:sp>
        <p:nvSpPr>
          <p:cNvPr id="20483" name="Title 2"/>
          <p:cNvSpPr>
            <a:spLocks noGrp="1"/>
          </p:cNvSpPr>
          <p:nvPr>
            <p:ph type="title"/>
          </p:nvPr>
        </p:nvSpPr>
        <p:spPr>
          <a:xfrm>
            <a:off x="2286000" y="2728913"/>
            <a:ext cx="6400800" cy="13716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An Agile Approach for Implementing Enterprise Software</a:t>
            </a:r>
            <a:endParaRPr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7715666" y="4933950"/>
            <a:ext cx="961989" cy="111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3B13C816-CD58-43DE-9023-7F44D8523783}" type="slidenum">
              <a:rPr lang="en-US" sz="700" b="1" kern="1000" spc="-10" smtClean="0">
                <a:solidFill>
                  <a:schemeClr val="tx2"/>
                </a:solidFill>
                <a:latin typeface="Arial"/>
                <a:cs typeface="Arial"/>
              </a:rPr>
              <a:pPr algn="r"/>
              <a:t>10</a:t>
            </a:fld>
            <a:endParaRPr lang="en-US" sz="700" b="1" kern="1000" spc="-1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051" y="2099997"/>
            <a:ext cx="1165822" cy="498046"/>
          </a:xfrm>
          <a:prstGeom prst="rect">
            <a:avLst/>
          </a:prstGeom>
        </p:spPr>
      </p:pic>
      <p:pic>
        <p:nvPicPr>
          <p:cNvPr id="67" name="Picture 2" descr="https://www.lacie.com/download/images/LaCie_logo_blu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349" y="1244251"/>
            <a:ext cx="815869" cy="343768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http://siliconangle.com/files/2014/01/Lyve-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228" y="1168143"/>
            <a:ext cx="697767" cy="49607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evault_logo_p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6247" y="4045965"/>
            <a:ext cx="1120346" cy="37386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 rot="5400000">
            <a:off x="6545124" y="1342189"/>
            <a:ext cx="941832" cy="14111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en-US" sz="1400" b="1" dirty="0" smtClean="0"/>
          </a:p>
        </p:txBody>
      </p:sp>
      <p:sp>
        <p:nvSpPr>
          <p:cNvPr id="57" name="Rectangle 56"/>
          <p:cNvSpPr/>
          <p:nvPr/>
        </p:nvSpPr>
        <p:spPr>
          <a:xfrm rot="5400000">
            <a:off x="6545124" y="2280210"/>
            <a:ext cx="941832" cy="1411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en-US" sz="1400" b="1" dirty="0" smtClean="0"/>
          </a:p>
        </p:txBody>
      </p:sp>
      <p:sp>
        <p:nvSpPr>
          <p:cNvPr id="59" name="Rectangle 58"/>
          <p:cNvSpPr/>
          <p:nvPr/>
        </p:nvSpPr>
        <p:spPr>
          <a:xfrm rot="5400000">
            <a:off x="6545123" y="4163874"/>
            <a:ext cx="941832" cy="14112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en-US" sz="1400" b="1" dirty="0" smtClean="0"/>
          </a:p>
        </p:txBody>
      </p:sp>
      <p:sp>
        <p:nvSpPr>
          <p:cNvPr id="97" name="Title 6"/>
          <p:cNvSpPr>
            <a:spLocks noGrp="1"/>
          </p:cNvSpPr>
          <p:nvPr>
            <p:ph type="title"/>
          </p:nvPr>
        </p:nvSpPr>
        <p:spPr>
          <a:xfrm>
            <a:off x="464521" y="0"/>
            <a:ext cx="7307879" cy="82296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Seagate Brands</a:t>
            </a:r>
            <a:endParaRPr lang="en-US" spc="-2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 rot="5400000">
            <a:off x="6545123" y="3222042"/>
            <a:ext cx="941832" cy="141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en-US" sz="1400" b="1" dirty="0" smtClean="0"/>
          </a:p>
        </p:txBody>
      </p:sp>
      <p:sp>
        <p:nvSpPr>
          <p:cNvPr id="34" name="Rectangle 33"/>
          <p:cNvSpPr/>
          <p:nvPr/>
        </p:nvSpPr>
        <p:spPr>
          <a:xfrm rot="5400000">
            <a:off x="6545123" y="400356"/>
            <a:ext cx="941832" cy="1411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en-US" sz="1400" b="1" dirty="0" smtClean="0"/>
          </a:p>
        </p:txBody>
      </p:sp>
      <p:sp>
        <p:nvSpPr>
          <p:cNvPr id="37" name="Content Placeholder 27"/>
          <p:cNvSpPr>
            <a:spLocks noGrp="1"/>
          </p:cNvSpPr>
          <p:nvPr>
            <p:ph sz="quarter" idx="23"/>
          </p:nvPr>
        </p:nvSpPr>
        <p:spPr>
          <a:xfrm>
            <a:off x="5055453" y="941832"/>
            <a:ext cx="1890026" cy="938021"/>
          </a:xfrm>
        </p:spPr>
        <p:txBody>
          <a:bodyPr lIns="0" tIns="0" rIns="182880" bIns="0" anchor="ctr"/>
          <a:lstStyle/>
          <a:p>
            <a:pPr algn="r"/>
            <a:r>
              <a:rPr lang="en-US" sz="1200" b="0" dirty="0" smtClean="0">
                <a:solidFill>
                  <a:schemeClr val="accent4"/>
                </a:solidFill>
              </a:rPr>
              <a:t>BRANDED</a:t>
            </a:r>
            <a:endParaRPr lang="en-US" sz="1200" b="0" dirty="0">
              <a:solidFill>
                <a:schemeClr val="accent4"/>
              </a:solidFill>
            </a:endParaRPr>
          </a:p>
        </p:txBody>
      </p:sp>
      <p:sp>
        <p:nvSpPr>
          <p:cNvPr id="38" name="Content Placeholder 28"/>
          <p:cNvSpPr>
            <a:spLocks noGrp="1"/>
          </p:cNvSpPr>
          <p:nvPr>
            <p:ph sz="quarter" idx="4294967295"/>
          </p:nvPr>
        </p:nvSpPr>
        <p:spPr>
          <a:xfrm>
            <a:off x="5055453" y="2821687"/>
            <a:ext cx="1890026" cy="941831"/>
          </a:xfrm>
          <a:prstGeom prst="rect">
            <a:avLst/>
          </a:prstGeom>
        </p:spPr>
        <p:txBody>
          <a:bodyPr lIns="0" tIns="0" rIns="182880" bIns="0" anchor="ctr"/>
          <a:lstStyle/>
          <a:p>
            <a:pPr algn="r"/>
            <a:r>
              <a:rPr lang="en-US" sz="1200" b="0" dirty="0"/>
              <a:t>SYSTEMS</a:t>
            </a:r>
          </a:p>
        </p:txBody>
      </p:sp>
      <p:sp>
        <p:nvSpPr>
          <p:cNvPr id="39" name="Content Placeholder 29"/>
          <p:cNvSpPr>
            <a:spLocks noGrp="1"/>
          </p:cNvSpPr>
          <p:nvPr>
            <p:ph sz="quarter" idx="4294967295"/>
          </p:nvPr>
        </p:nvSpPr>
        <p:spPr>
          <a:xfrm>
            <a:off x="5055453" y="3763519"/>
            <a:ext cx="1890026" cy="941832"/>
          </a:xfrm>
          <a:prstGeom prst="rect">
            <a:avLst/>
          </a:prstGeom>
        </p:spPr>
        <p:txBody>
          <a:bodyPr lIns="0" tIns="0" rIns="182880" bIns="0" anchor="ctr"/>
          <a:lstStyle/>
          <a:p>
            <a:pPr algn="r"/>
            <a:r>
              <a:rPr lang="en-US" sz="1200" b="0" dirty="0">
                <a:solidFill>
                  <a:schemeClr val="accent5"/>
                </a:solidFill>
              </a:rPr>
              <a:t>HYBRID SOLUTIONS</a:t>
            </a:r>
          </a:p>
        </p:txBody>
      </p:sp>
      <p:sp>
        <p:nvSpPr>
          <p:cNvPr id="40" name="Content Placeholder 26"/>
          <p:cNvSpPr>
            <a:spLocks noGrp="1"/>
          </p:cNvSpPr>
          <p:nvPr>
            <p:ph sz="quarter" idx="22"/>
          </p:nvPr>
        </p:nvSpPr>
        <p:spPr>
          <a:xfrm>
            <a:off x="5055455" y="1883665"/>
            <a:ext cx="1890026" cy="938022"/>
          </a:xfrm>
        </p:spPr>
        <p:txBody>
          <a:bodyPr lIns="0" tIns="0" rIns="182880" bIns="0" anchor="ctr"/>
          <a:lstStyle/>
          <a:p>
            <a:pPr algn="r"/>
            <a:r>
              <a:rPr lang="en-US" sz="1200" b="0" dirty="0" smtClean="0">
                <a:solidFill>
                  <a:schemeClr val="accent1">
                    <a:lumMod val="50000"/>
                  </a:schemeClr>
                </a:solidFill>
              </a:rPr>
              <a:t>SILICON</a:t>
            </a:r>
            <a:endParaRPr lang="en-US" sz="12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" name="Content Placeholder 27"/>
          <p:cNvSpPr>
            <a:spLocks noGrp="1"/>
          </p:cNvSpPr>
          <p:nvPr>
            <p:ph sz="quarter" idx="23"/>
          </p:nvPr>
        </p:nvSpPr>
        <p:spPr>
          <a:xfrm>
            <a:off x="5055453" y="3811"/>
            <a:ext cx="1890026" cy="938021"/>
          </a:xfrm>
        </p:spPr>
        <p:txBody>
          <a:bodyPr lIns="0" tIns="0" rIns="182880" bIns="0" anchor="ctr"/>
          <a:lstStyle/>
          <a:p>
            <a:pPr algn="r"/>
            <a:r>
              <a:rPr lang="en-US" sz="1200" b="0" dirty="0" smtClean="0">
                <a:solidFill>
                  <a:schemeClr val="accent3"/>
                </a:solidFill>
              </a:rPr>
              <a:t>HDD / FLASH</a:t>
            </a:r>
            <a:endParaRPr lang="en-US" sz="1200" b="0" dirty="0">
              <a:solidFill>
                <a:schemeClr val="accent3"/>
              </a:solidFill>
            </a:endParaRPr>
          </a:p>
        </p:txBody>
      </p:sp>
      <p:pic>
        <p:nvPicPr>
          <p:cNvPr id="22" name="Picture 21" descr="SeagateLog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921" y="1204755"/>
            <a:ext cx="3657600" cy="888274"/>
          </a:xfrm>
          <a:prstGeom prst="rect">
            <a:avLst/>
          </a:prstGeom>
        </p:spPr>
      </p:pic>
      <p:pic>
        <p:nvPicPr>
          <p:cNvPr id="23" name="Picture 22" descr="SeagateLog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7816" y="302793"/>
            <a:ext cx="1364975" cy="3314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816" y="3383023"/>
            <a:ext cx="1051623" cy="292793"/>
          </a:xfrm>
          <a:prstGeom prst="rect">
            <a:avLst/>
          </a:prstGeom>
        </p:spPr>
      </p:pic>
      <p:pic>
        <p:nvPicPr>
          <p:cNvPr id="25" name="Picture 2" descr="https://www.marketbeat.com/logos/dot-hill-systems-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247" y="2896436"/>
            <a:ext cx="1120346" cy="4481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2163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/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5138" y="1929161"/>
            <a:ext cx="4457522" cy="1371252"/>
          </a:xfrm>
        </p:spPr>
        <p:txBody>
          <a:bodyPr/>
          <a:lstStyle/>
          <a:p>
            <a:r>
              <a:rPr lang="en-US" b="0" dirty="0" smtClean="0">
                <a:latin typeface="+mj-lt"/>
              </a:rPr>
              <a:t>Storage Industry Snapshot</a:t>
            </a:r>
            <a:br>
              <a:rPr lang="en-US" b="0" dirty="0" smtClean="0">
                <a:latin typeface="+mj-lt"/>
              </a:rPr>
            </a:br>
            <a:r>
              <a:rPr lang="en-US" sz="2000" b="0" dirty="0" smtClean="0">
                <a:latin typeface="+mj-lt"/>
              </a:rPr>
              <a:t>Market Share &amp; Size Information</a:t>
            </a:r>
            <a:endParaRPr lang="en-US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5904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en-US" dirty="0" smtClean="0"/>
              <a:t>41% of the world’s digital information is stored on Seagate products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4832059"/>
            <a:ext cx="6117167" cy="213555"/>
          </a:xfrm>
        </p:spPr>
        <p:txBody>
          <a:bodyPr>
            <a:normAutofit/>
          </a:bodyPr>
          <a:lstStyle/>
          <a:p>
            <a:r>
              <a:rPr lang="en-US" dirty="0"/>
              <a:t>Source: Seagate Strategic Marketing and Research </a:t>
            </a:r>
            <a:r>
              <a:rPr lang="en-US" dirty="0" smtClean="0"/>
              <a:t>2015</a:t>
            </a:r>
            <a:endParaRPr lang="en-US" dirty="0">
              <a:solidFill>
                <a:srgbClr val="787878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HDD Market Share 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466107" y="2298432"/>
          <a:ext cx="3141678" cy="1236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226"/>
                <a:gridCol w="1047226"/>
                <a:gridCol w="1047226"/>
              </a:tblGrid>
              <a:tr h="30485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CY14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Y/Y Growth</a:t>
                      </a:r>
                      <a:endParaRPr lang="en-US" sz="1200" dirty="0"/>
                    </a:p>
                  </a:txBody>
                  <a:tcPr/>
                </a:tc>
              </a:tr>
              <a:tr h="31039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SSD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70M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39%</a:t>
                      </a:r>
                      <a:endParaRPr lang="en-US" sz="1200" dirty="0"/>
                    </a:p>
                  </a:txBody>
                  <a:tcPr/>
                </a:tc>
              </a:tr>
              <a:tr h="31039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HDD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564M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2%</a:t>
                      </a:r>
                      <a:endParaRPr lang="en-US" sz="1200" dirty="0"/>
                    </a:p>
                  </a:txBody>
                  <a:tcPr/>
                </a:tc>
              </a:tr>
              <a:tr h="31039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Exabytes</a:t>
                      </a:r>
                      <a:r>
                        <a:rPr lang="en-US" sz="1200" dirty="0" smtClean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16%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Content Placeholder 8"/>
          <p:cNvSpPr txBox="1">
            <a:spLocks/>
          </p:cNvSpPr>
          <p:nvPr/>
        </p:nvSpPr>
        <p:spPr>
          <a:xfrm>
            <a:off x="430590" y="3601334"/>
            <a:ext cx="4598609" cy="53685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dirty="0" smtClean="0"/>
              <a:t>*1 </a:t>
            </a:r>
            <a:r>
              <a:rPr lang="en-US" sz="1400" dirty="0" err="1" smtClean="0"/>
              <a:t>exabyte</a:t>
            </a:r>
            <a:r>
              <a:rPr lang="en-US" sz="1400" dirty="0" smtClean="0"/>
              <a:t> = 1 million terabytes</a:t>
            </a:r>
            <a:endParaRPr lang="en-US" sz="1400" dirty="0"/>
          </a:p>
        </p:txBody>
      </p:sp>
      <p:graphicFrame>
        <p:nvGraphicFramePr>
          <p:cNvPr id="12" name="Content Placeholder 7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4679875" y="1279103"/>
          <a:ext cx="3995737" cy="3227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104136" y="2785894"/>
            <a:ext cx="1115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62A6"/>
                </a:solidFill>
              </a:rPr>
              <a:t>110.3M Units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946535" y="4268765"/>
            <a:ext cx="1462417" cy="246221"/>
            <a:chOff x="6078962" y="4476644"/>
            <a:chExt cx="1462417" cy="246221"/>
          </a:xfrm>
        </p:grpSpPr>
        <p:grpSp>
          <p:nvGrpSpPr>
            <p:cNvPr id="18" name="Group 7"/>
            <p:cNvGrpSpPr/>
            <p:nvPr/>
          </p:nvGrpSpPr>
          <p:grpSpPr>
            <a:xfrm>
              <a:off x="6078962" y="4476644"/>
              <a:ext cx="447775" cy="246221"/>
              <a:chOff x="6078962" y="4446796"/>
              <a:chExt cx="447775" cy="246221"/>
            </a:xfrm>
          </p:grpSpPr>
          <p:sp>
            <p:nvSpPr>
              <p:cNvPr id="26" name="TextBox 6"/>
              <p:cNvSpPr txBox="1"/>
              <p:nvPr/>
            </p:nvSpPr>
            <p:spPr>
              <a:xfrm>
                <a:off x="6093605" y="4446796"/>
                <a:ext cx="43313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smtClean="0">
                    <a:solidFill>
                      <a:srgbClr val="000000"/>
                    </a:solidFill>
                  </a:rPr>
                  <a:t>STX</a:t>
                </a:r>
                <a:endParaRPr lang="en-GB" sz="1000" dirty="0" err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Rectangle 4"/>
              <p:cNvSpPr/>
              <p:nvPr/>
            </p:nvSpPr>
            <p:spPr>
              <a:xfrm>
                <a:off x="6078962" y="4536573"/>
                <a:ext cx="68400" cy="6667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GB" sz="1400" b="1" dirty="0" err="1" smtClean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0" name="Group 14"/>
            <p:cNvGrpSpPr/>
            <p:nvPr/>
          </p:nvGrpSpPr>
          <p:grpSpPr>
            <a:xfrm>
              <a:off x="6502927" y="4476644"/>
              <a:ext cx="555176" cy="246221"/>
              <a:chOff x="6078962" y="4446796"/>
              <a:chExt cx="555176" cy="246221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6093605" y="4446796"/>
                <a:ext cx="54053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 smtClean="0">
                    <a:solidFill>
                      <a:srgbClr val="000000"/>
                    </a:solidFill>
                  </a:rPr>
                  <a:t>TOSH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078962" y="4536573"/>
                <a:ext cx="68400" cy="66675"/>
              </a:xfrm>
              <a:prstGeom prst="rect">
                <a:avLst/>
              </a:prstGeom>
              <a:solidFill>
                <a:srgbClr val="31AA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GB" sz="1400" b="1" dirty="0" err="1" smtClean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1" name="Group 17"/>
            <p:cNvGrpSpPr/>
            <p:nvPr/>
          </p:nvGrpSpPr>
          <p:grpSpPr>
            <a:xfrm>
              <a:off x="7034293" y="4476644"/>
              <a:ext cx="507086" cy="246221"/>
              <a:chOff x="6078962" y="4446796"/>
              <a:chExt cx="507086" cy="246221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6093605" y="4446796"/>
                <a:ext cx="4924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smtClean="0">
                    <a:solidFill>
                      <a:srgbClr val="000000"/>
                    </a:solidFill>
                  </a:rPr>
                  <a:t>WDC</a:t>
                </a:r>
                <a:endParaRPr lang="en-GB" sz="1000" dirty="0" err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078962" y="4536573"/>
                <a:ext cx="68400" cy="6667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GB" sz="1400" b="1" dirty="0" err="1" smtClean="0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999917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457201" y="1477964"/>
            <a:ext cx="3995928" cy="2179636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The measure of all digital data created, replicated and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consumed in a single year </a:t>
            </a:r>
          </a:p>
          <a:p>
            <a:pPr algn="ctr"/>
            <a:r>
              <a:rPr lang="en-US" i="1" dirty="0" smtClean="0"/>
              <a:t>=</a:t>
            </a:r>
          </a:p>
          <a:p>
            <a:pPr algn="ctr"/>
            <a:r>
              <a:rPr lang="en-US" i="1" dirty="0" smtClean="0">
                <a:solidFill>
                  <a:srgbClr val="0070C0"/>
                </a:solidFill>
              </a:rPr>
              <a:t>44 </a:t>
            </a:r>
            <a:r>
              <a:rPr lang="en-US" i="1" dirty="0" err="1" smtClean="0">
                <a:solidFill>
                  <a:srgbClr val="0070C0"/>
                </a:solidFill>
              </a:rPr>
              <a:t>Zettabytes</a:t>
            </a:r>
            <a:endParaRPr lang="en-US" i="1" dirty="0" smtClean="0">
              <a:solidFill>
                <a:srgbClr val="0070C0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in 2020</a:t>
            </a:r>
          </a:p>
          <a:p>
            <a:pPr algn="ctr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Sources: </a:t>
            </a:r>
            <a:r>
              <a:rPr lang="en-US" dirty="0" err="1"/>
              <a:t>Reinsel</a:t>
            </a:r>
            <a:r>
              <a:rPr lang="en-US" dirty="0"/>
              <a:t>, David. “Where in the World Is Storage: A Look at Byte Density Across the Globe” IDC October 2013, IDC/EMC Digital Universe, April 2014 + Seagate </a:t>
            </a:r>
            <a:r>
              <a:rPr lang="en-US" dirty="0" smtClean="0"/>
              <a:t>Estimates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Digital Universe</a:t>
            </a:r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quarter" idx="19"/>
            <p:extLst>
              <p:ext uri="{D42A27DB-BD31-4B8C-83A1-F6EECF244321}">
                <p14:modId xmlns="" xmlns:p14="http://schemas.microsoft.com/office/powerpoint/2010/main" val="1446745288"/>
              </p:ext>
            </p:extLst>
          </p:nvPr>
        </p:nvGraphicFramePr>
        <p:xfrm>
          <a:off x="4672013" y="1477963"/>
          <a:ext cx="3995737" cy="3227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887314" y="2800734"/>
            <a:ext cx="1261884" cy="369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Zettabytes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8305956" y="1791561"/>
            <a:ext cx="412292" cy="338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40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8305956" y="3488267"/>
            <a:ext cx="412292" cy="338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8305956" y="2922699"/>
            <a:ext cx="412292" cy="338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</a:t>
            </a:r>
            <a:r>
              <a:rPr lang="en-US" sz="1600" dirty="0" smtClean="0"/>
              <a:t>0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8305956" y="2357130"/>
            <a:ext cx="412292" cy="338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30</a:t>
            </a:r>
            <a:endParaRPr lang="en-US" sz="1600" dirty="0"/>
          </a:p>
        </p:txBody>
      </p:sp>
      <p:sp>
        <p:nvSpPr>
          <p:cNvPr id="17" name="TextBox 16"/>
          <p:cNvSpPr txBox="1">
            <a:spLocks noChangeAspect="1"/>
          </p:cNvSpPr>
          <p:nvPr/>
        </p:nvSpPr>
        <p:spPr>
          <a:xfrm>
            <a:off x="6505520" y="1791561"/>
            <a:ext cx="1502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CAGR = 42%</a:t>
            </a:r>
            <a:endParaRPr lang="en-US" sz="1600" dirty="0"/>
          </a:p>
        </p:txBody>
      </p:sp>
      <p:sp>
        <p:nvSpPr>
          <p:cNvPr id="25" name="Content Placeholder 8"/>
          <p:cNvSpPr txBox="1">
            <a:spLocks/>
          </p:cNvSpPr>
          <p:nvPr/>
        </p:nvSpPr>
        <p:spPr>
          <a:xfrm>
            <a:off x="456870" y="4185994"/>
            <a:ext cx="1380723" cy="28927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600" dirty="0" smtClean="0"/>
              <a:t>1 </a:t>
            </a:r>
            <a:r>
              <a:rPr lang="en-US" sz="1600" dirty="0" err="1" smtClean="0"/>
              <a:t>zettabyte</a:t>
            </a:r>
            <a:r>
              <a:rPr lang="en-US" sz="1600" dirty="0" smtClean="0"/>
              <a:t> = </a:t>
            </a:r>
          </a:p>
        </p:txBody>
      </p:sp>
      <p:sp>
        <p:nvSpPr>
          <p:cNvPr id="18" name="Content Placeholder 8"/>
          <p:cNvSpPr txBox="1">
            <a:spLocks/>
          </p:cNvSpPr>
          <p:nvPr/>
        </p:nvSpPr>
        <p:spPr>
          <a:xfrm>
            <a:off x="1761022" y="3933962"/>
            <a:ext cx="2075315" cy="8681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600" dirty="0" smtClean="0"/>
              <a:t>1 thousand </a:t>
            </a:r>
            <a:r>
              <a:rPr lang="en-US" sz="1600" dirty="0" err="1" smtClean="0"/>
              <a:t>exabytes</a:t>
            </a:r>
            <a:endParaRPr lang="en-US" sz="1600" dirty="0" smtClean="0"/>
          </a:p>
          <a:p>
            <a:r>
              <a:rPr lang="en-US" sz="1600" dirty="0" smtClean="0"/>
              <a:t>1 million </a:t>
            </a:r>
            <a:r>
              <a:rPr lang="en-US" sz="1600" dirty="0" err="1" smtClean="0"/>
              <a:t>petabytes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1 billion terabytes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4681728" y="1357313"/>
            <a:ext cx="3995928" cy="3348038"/>
          </a:xfrm>
          <a:prstGeom prst="rect">
            <a:avLst/>
          </a:prstGeom>
        </p:spPr>
        <p:txBody>
          <a:bodyPr/>
          <a:lstStyle/>
          <a:p>
            <a:r>
              <a:rPr lang="en-US" b="0" dirty="0">
                <a:solidFill>
                  <a:schemeClr val="tx2"/>
                </a:solidFill>
              </a:rPr>
              <a:t>Share of the bitstreams in 2020 </a:t>
            </a:r>
            <a:r>
              <a:rPr lang="en-US" b="0" dirty="0" smtClean="0">
                <a:solidFill>
                  <a:schemeClr val="tx2"/>
                </a:solidFill>
              </a:rPr>
              <a:t>will </a:t>
            </a:r>
            <a:r>
              <a:rPr lang="en-US" b="0" dirty="0">
                <a:solidFill>
                  <a:schemeClr val="tx2"/>
                </a:solidFill>
              </a:rPr>
              <a:t>double </a:t>
            </a:r>
            <a:r>
              <a:rPr lang="en-US" b="0" dirty="0" smtClean="0">
                <a:solidFill>
                  <a:schemeClr val="tx2"/>
                </a:solidFill>
              </a:rPr>
              <a:t>to</a:t>
            </a:r>
            <a:r>
              <a:rPr lang="en-US" b="0" dirty="0">
                <a:solidFill>
                  <a:schemeClr val="tx1"/>
                </a:solidFill>
              </a:rPr>
              <a:t/>
            </a:r>
            <a:br>
              <a:rPr lang="en-US" b="0" dirty="0">
                <a:solidFill>
                  <a:schemeClr val="tx1"/>
                </a:solidFill>
              </a:rPr>
            </a:br>
            <a:r>
              <a:rPr lang="en-US" sz="2200" dirty="0"/>
              <a:t>60</a:t>
            </a:r>
            <a:r>
              <a:rPr lang="en-US" sz="2200" dirty="0" smtClean="0"/>
              <a:t>%</a:t>
            </a:r>
          </a:p>
          <a:p>
            <a:r>
              <a:rPr lang="en-US" b="0" dirty="0" smtClean="0">
                <a:solidFill>
                  <a:schemeClr val="tx2"/>
                </a:solidFill>
              </a:rPr>
              <a:t>China </a:t>
            </a:r>
            <a:r>
              <a:rPr lang="en-US" b="0" dirty="0">
                <a:solidFill>
                  <a:schemeClr val="tx2"/>
                </a:solidFill>
              </a:rPr>
              <a:t>alone will </a:t>
            </a:r>
            <a:r>
              <a:rPr lang="en-US" b="0" dirty="0" smtClean="0">
                <a:solidFill>
                  <a:schemeClr val="tx2"/>
                </a:solidFill>
              </a:rPr>
              <a:t>account for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20%</a:t>
            </a:r>
            <a:endParaRPr lang="en-US" sz="2200" dirty="0"/>
          </a:p>
          <a:p>
            <a:endParaRPr lang="en-US" sz="2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IDC Digital Universe Study, sponsored by EMC, December 2012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800" dirty="0"/>
              <a:t>*United States, Western Europe, Japan, Australia, New Zealand 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4521" y="6839"/>
            <a:ext cx="8215337" cy="640080"/>
          </a:xfrm>
        </p:spPr>
        <p:txBody>
          <a:bodyPr/>
          <a:lstStyle/>
          <a:p>
            <a:r>
              <a:rPr lang="en-US" dirty="0"/>
              <a:t>Digital Universe Driven by Emerging </a:t>
            </a:r>
            <a:r>
              <a:rPr lang="en-US" dirty="0" smtClean="0"/>
              <a:t>Markets</a:t>
            </a:r>
            <a:endParaRPr lang="en-US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35718392"/>
              </p:ext>
            </p:extLst>
          </p:nvPr>
        </p:nvGraphicFramePr>
        <p:xfrm>
          <a:off x="674948" y="1219200"/>
          <a:ext cx="3768095" cy="3547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17"/>
          <p:cNvSpPr>
            <a:spLocks/>
          </p:cNvSpPr>
          <p:nvPr/>
        </p:nvSpPr>
        <p:spPr bwMode="auto">
          <a:xfrm rot="16200000">
            <a:off x="308899" y="2716783"/>
            <a:ext cx="513111" cy="1231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eaLnBrk="1" hangingPunct="1"/>
            <a:r>
              <a:rPr lang="en-US" sz="800" b="1" dirty="0">
                <a:latin typeface="+mj-lt"/>
                <a:sym typeface="Helvetica" pitchFamily="-84" charset="0"/>
              </a:rPr>
              <a:t>Zettabytes</a:t>
            </a:r>
          </a:p>
        </p:txBody>
      </p:sp>
    </p:spTree>
    <p:extLst>
      <p:ext uri="{BB962C8B-B14F-4D97-AF65-F5344CB8AC3E}">
        <p14:creationId xmlns:p14="http://schemas.microsoft.com/office/powerpoint/2010/main" xmlns="" val="3052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/>
          <p:cNvGrpSpPr/>
          <p:nvPr/>
        </p:nvGrpSpPr>
        <p:grpSpPr>
          <a:xfrm>
            <a:off x="118855" y="1055345"/>
            <a:ext cx="8182458" cy="4114800"/>
            <a:chOff x="139609" y="1082406"/>
            <a:chExt cx="8090149" cy="4340113"/>
          </a:xfrm>
        </p:grpSpPr>
        <p:graphicFrame>
          <p:nvGraphicFramePr>
            <p:cNvPr id="15" name="Chart 14"/>
            <p:cNvGraphicFramePr/>
            <p:nvPr>
              <p:extLst>
                <p:ext uri="{D42A27DB-BD31-4B8C-83A1-F6EECF244321}">
                  <p14:modId xmlns:p14="http://schemas.microsoft.com/office/powerpoint/2010/main" xmlns="" val="4222777827"/>
                </p:ext>
              </p:extLst>
            </p:nvPr>
          </p:nvGraphicFramePr>
          <p:xfrm>
            <a:off x="139609" y="1082406"/>
            <a:ext cx="8090149" cy="43401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0" name="Chart 9"/>
            <p:cNvGraphicFramePr/>
            <p:nvPr>
              <p:extLst>
                <p:ext uri="{D42A27DB-BD31-4B8C-83A1-F6EECF244321}">
                  <p14:modId xmlns:p14="http://schemas.microsoft.com/office/powerpoint/2010/main" xmlns="" val="1599847679"/>
                </p:ext>
              </p:extLst>
            </p:nvPr>
          </p:nvGraphicFramePr>
          <p:xfrm>
            <a:off x="280768" y="1091289"/>
            <a:ext cx="4429084" cy="39509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Location of Exabytes </a:t>
            </a:r>
            <a:r>
              <a:rPr lang="en-US" dirty="0" smtClean="0"/>
              <a:t>Shipped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20" dirty="0" smtClean="0">
                <a:ea typeface="MS PGothic" panose="020B0600070205080204" pitchFamily="34" charset="-128"/>
                <a:cs typeface="Arial" panose="020B0604020202020204" pitchFamily="34" charset="0"/>
              </a:rPr>
              <a:t>Location </a:t>
            </a:r>
            <a:r>
              <a:rPr lang="en-US" spc="-20" dirty="0">
                <a:ea typeface="MS PGothic" panose="020B0600070205080204" pitchFamily="34" charset="-128"/>
                <a:cs typeface="Arial" panose="020B0604020202020204" pitchFamily="34" charset="0"/>
              </a:rPr>
              <a:t>of </a:t>
            </a:r>
            <a:r>
              <a:rPr lang="en-US" spc="-20" dirty="0" smtClean="0">
                <a:ea typeface="MS PGothic" panose="020B0600070205080204" pitchFamily="34" charset="-128"/>
                <a:cs typeface="Arial" panose="020B0604020202020204" pitchFamily="34" charset="0"/>
              </a:rPr>
              <a:t>Data</a:t>
            </a:r>
            <a:endParaRPr lang="en-US" spc="-2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Source: Seagate Strategic Marketing and Research 2014</a:t>
            </a:r>
          </a:p>
        </p:txBody>
      </p:sp>
      <p:sp>
        <p:nvSpPr>
          <p:cNvPr id="13" name="Content Placeholder 8"/>
          <p:cNvSpPr txBox="1">
            <a:spLocks/>
          </p:cNvSpPr>
          <p:nvPr/>
        </p:nvSpPr>
        <p:spPr>
          <a:xfrm>
            <a:off x="4681538" y="2199598"/>
            <a:ext cx="3995737" cy="61555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000" cap="none" spc="1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In 2010, </a:t>
            </a:r>
            <a:r>
              <a:rPr kumimoji="0" lang="en-US" sz="2400" b="1" i="0" u="none" strike="noStrike" kern="1000" cap="none" spc="1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62%</a:t>
            </a:r>
            <a:r>
              <a:rPr kumimoji="0" lang="en-US" sz="1400" b="0" i="0" u="none" strike="noStrike" kern="1000" cap="none" spc="1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0" i="0" u="none" strike="noStrike" kern="1000" cap="none" spc="1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of the storage </a:t>
            </a:r>
            <a:br>
              <a:rPr kumimoji="0" lang="en-US" sz="1600" b="0" i="0" u="none" strike="noStrike" kern="1000" cap="none" spc="1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600" b="0" i="0" u="none" strike="noStrike" kern="1000" cap="none" spc="1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was shipped into the client market…</a:t>
            </a:r>
            <a:endParaRPr kumimoji="0" lang="en-US" sz="1400" b="1" i="0" u="none" strike="noStrike" kern="1000" cap="none" spc="1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465138" y="2261153"/>
            <a:ext cx="13303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600" b="1" dirty="0"/>
              <a:t>400</a:t>
            </a:r>
            <a:r>
              <a:rPr lang="en-US" sz="1400" b="1" dirty="0"/>
              <a:t> E</a:t>
            </a:r>
            <a:r>
              <a:rPr lang="en-US" sz="1400" b="1" dirty="0" smtClean="0"/>
              <a:t>xabytes</a:t>
            </a:r>
            <a:endParaRPr lang="en-US" sz="1400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56592" y="2782958"/>
            <a:ext cx="1234440" cy="0"/>
          </a:xfrm>
          <a:prstGeom prst="line">
            <a:avLst/>
          </a:prstGeom>
          <a:ln w="19050">
            <a:solidFill>
              <a:srgbClr val="FFC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9677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/>
          <p:nvPr/>
        </p:nvGrpSpPr>
        <p:grpSpPr>
          <a:xfrm>
            <a:off x="118855" y="1055345"/>
            <a:ext cx="8182458" cy="4114800"/>
            <a:chOff x="139609" y="1082406"/>
            <a:chExt cx="8090149" cy="4340113"/>
          </a:xfrm>
        </p:grpSpPr>
        <p:graphicFrame>
          <p:nvGraphicFramePr>
            <p:cNvPr id="12" name="Chart 11"/>
            <p:cNvGraphicFramePr/>
            <p:nvPr/>
          </p:nvGraphicFramePr>
          <p:xfrm>
            <a:off x="280768" y="1091289"/>
            <a:ext cx="4429084" cy="39509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6" name="Chart 15"/>
            <p:cNvGraphicFramePr/>
            <p:nvPr/>
          </p:nvGraphicFramePr>
          <p:xfrm>
            <a:off x="139609" y="1082406"/>
            <a:ext cx="8090149" cy="43401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Location of Exabytes </a:t>
            </a:r>
            <a:r>
              <a:rPr lang="en-US" dirty="0" smtClean="0"/>
              <a:t>Shipped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20" dirty="0" smtClean="0">
                <a:ea typeface="MS PGothic" panose="020B0600070205080204" pitchFamily="34" charset="-128"/>
                <a:cs typeface="Arial" panose="020B0604020202020204" pitchFamily="34" charset="0"/>
              </a:rPr>
              <a:t>Location </a:t>
            </a:r>
            <a:r>
              <a:rPr lang="en-US" spc="-20" dirty="0">
                <a:ea typeface="MS PGothic" panose="020B0600070205080204" pitchFamily="34" charset="-128"/>
                <a:cs typeface="Arial" panose="020B0604020202020204" pitchFamily="34" charset="0"/>
              </a:rPr>
              <a:t>of </a:t>
            </a:r>
            <a:r>
              <a:rPr lang="en-US" spc="-20" dirty="0" smtClean="0">
                <a:ea typeface="MS PGothic" panose="020B0600070205080204" pitchFamily="34" charset="-128"/>
                <a:cs typeface="Arial" panose="020B0604020202020204" pitchFamily="34" charset="0"/>
              </a:rPr>
              <a:t>Data</a:t>
            </a:r>
            <a:endParaRPr lang="en-US" spc="-2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Source: Seagate Strategic Marketing and Research 2014</a:t>
            </a:r>
          </a:p>
        </p:txBody>
      </p:sp>
      <p:sp>
        <p:nvSpPr>
          <p:cNvPr id="13" name="Content Placeholder 8"/>
          <p:cNvSpPr txBox="1">
            <a:spLocks/>
          </p:cNvSpPr>
          <p:nvPr/>
        </p:nvSpPr>
        <p:spPr>
          <a:xfrm>
            <a:off x="4681538" y="2199598"/>
            <a:ext cx="3995737" cy="61555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pPr lvl="0">
              <a:spcBef>
                <a:spcPts val="1200"/>
              </a:spcBef>
              <a:defRPr/>
            </a:pPr>
            <a:r>
              <a:rPr lang="en-US" sz="1600" kern="1000" spc="10" dirty="0" smtClean="0">
                <a:latin typeface="Arial" panose="020B0604020202020204" pitchFamily="34" charset="0"/>
                <a:cs typeface="Arial"/>
              </a:rPr>
              <a:t>…By</a:t>
            </a:r>
            <a:r>
              <a:rPr lang="en-US" sz="1400" b="1" kern="1000" spc="10" dirty="0" smtClean="0">
                <a:latin typeface="Arial" panose="020B0604020202020204" pitchFamily="34" charset="0"/>
                <a:cs typeface="Arial"/>
              </a:rPr>
              <a:t> </a:t>
            </a:r>
            <a:r>
              <a:rPr lang="en-US" sz="2400" b="1" kern="1000" spc="10" dirty="0">
                <a:solidFill>
                  <a:srgbClr val="0062A6"/>
                </a:solidFill>
                <a:latin typeface="Arial" panose="020B0604020202020204" pitchFamily="34" charset="0"/>
                <a:cs typeface="Arial"/>
              </a:rPr>
              <a:t>2020</a:t>
            </a:r>
            <a:r>
              <a:rPr lang="en-US" sz="1400" b="1" kern="1000" spc="10" dirty="0">
                <a:latin typeface="Arial" panose="020B0604020202020204" pitchFamily="34" charset="0"/>
                <a:cs typeface="Arial"/>
              </a:rPr>
              <a:t>, </a:t>
            </a:r>
            <a:r>
              <a:rPr lang="en-US" sz="1600" kern="1000" spc="10" dirty="0">
                <a:latin typeface="Arial" panose="020B0604020202020204" pitchFamily="34" charset="0"/>
                <a:cs typeface="Arial"/>
              </a:rPr>
              <a:t>that will </a:t>
            </a:r>
            <a:r>
              <a:rPr lang="en-US" sz="1600" kern="1000" spc="10" dirty="0" smtClean="0">
                <a:latin typeface="Arial" panose="020B0604020202020204" pitchFamily="34" charset="0"/>
                <a:cs typeface="Arial"/>
              </a:rPr>
              <a:t/>
            </a:r>
            <a:br>
              <a:rPr lang="en-US" sz="1600" kern="1000" spc="10" dirty="0" smtClean="0">
                <a:latin typeface="Arial" panose="020B0604020202020204" pitchFamily="34" charset="0"/>
                <a:cs typeface="Arial"/>
              </a:rPr>
            </a:br>
            <a:r>
              <a:rPr lang="en-US" sz="1600" kern="1000" spc="10" dirty="0" smtClean="0">
                <a:latin typeface="Arial" panose="020B0604020202020204" pitchFamily="34" charset="0"/>
                <a:cs typeface="Arial"/>
              </a:rPr>
              <a:t>dramatically shift to </a:t>
            </a:r>
            <a:r>
              <a:rPr lang="en-US" sz="1600" kern="1000" spc="10" dirty="0">
                <a:latin typeface="Arial" panose="020B0604020202020204" pitchFamily="34" charset="0"/>
                <a:cs typeface="Arial"/>
              </a:rPr>
              <a:t>the cloud</a:t>
            </a:r>
            <a:r>
              <a:rPr lang="en-US" sz="1600" kern="1000" spc="10" dirty="0">
                <a:solidFill>
                  <a:srgbClr val="757478"/>
                </a:solidFill>
                <a:latin typeface="Arial" panose="020B0604020202020204" pitchFamily="34" charset="0"/>
                <a:cs typeface="Arial"/>
              </a:rPr>
              <a:t> </a:t>
            </a: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3795388" y="3175528"/>
            <a:ext cx="13303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sz="1600" b="1" dirty="0" smtClean="0"/>
              <a:t>44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Zettabytes</a:t>
            </a:r>
            <a:endParaRPr lang="en-US" sz="1400" b="1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3886842" y="3697333"/>
            <a:ext cx="1234440" cy="0"/>
          </a:xfrm>
          <a:prstGeom prst="line">
            <a:avLst/>
          </a:prstGeom>
          <a:ln w="19050">
            <a:solidFill>
              <a:srgbClr val="FFC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21857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697006" y="3888471"/>
            <a:ext cx="7982853" cy="4636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0" rtlCol="0" anchor="ctr">
            <a:norm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Demand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accent1"/>
                </a:solidFill>
              </a:rPr>
              <a:t>EXCEEDS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all providers – </a:t>
            </a:r>
            <a:r>
              <a:rPr lang="en-US" sz="1600" b="1" dirty="0" smtClean="0">
                <a:solidFill>
                  <a:srgbClr val="0062A6"/>
                </a:solidFill>
              </a:rPr>
              <a:t>COMBINED</a:t>
            </a:r>
          </a:p>
        </p:txBody>
      </p:sp>
      <p:sp>
        <p:nvSpPr>
          <p:cNvPr id="50" name="Rectangle 49"/>
          <p:cNvSpPr/>
          <p:nvPr/>
        </p:nvSpPr>
        <p:spPr>
          <a:xfrm>
            <a:off x="0" y="3914651"/>
            <a:ext cx="697006" cy="7315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1400" b="1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4521" y="324464"/>
            <a:ext cx="8215337" cy="369332"/>
          </a:xfrm>
        </p:spPr>
        <p:txBody>
          <a:bodyPr/>
          <a:lstStyle/>
          <a:p>
            <a:r>
              <a:rPr lang="en-US" dirty="0" smtClean="0"/>
              <a:t>Digital Universe: </a:t>
            </a:r>
            <a:r>
              <a:rPr lang="en-US" dirty="0" smtClean="0">
                <a:solidFill>
                  <a:srgbClr val="58575A"/>
                </a:solidFill>
              </a:rPr>
              <a:t>2020</a:t>
            </a:r>
            <a:endParaRPr lang="en-US" dirty="0">
              <a:solidFill>
                <a:srgbClr val="58575A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 dirty="0"/>
              <a:t>Sources: </a:t>
            </a:r>
            <a:r>
              <a:rPr lang="en-US" dirty="0" err="1"/>
              <a:t>Reinsel</a:t>
            </a:r>
            <a:r>
              <a:rPr lang="en-US" dirty="0"/>
              <a:t>, David. “Where in the World Is Storage: A Look at Byte Density Across the Globe” IDC October 2013, IDC/EMC Digital Universe, April 2014 + Seagate </a:t>
            </a:r>
            <a:r>
              <a:rPr lang="en-US" dirty="0" smtClean="0"/>
              <a:t>Estimates</a:t>
            </a:r>
            <a:endParaRPr lang="en-US" dirty="0"/>
          </a:p>
        </p:txBody>
      </p:sp>
      <p:grpSp>
        <p:nvGrpSpPr>
          <p:cNvPr id="2" name="Group 35"/>
          <p:cNvGrpSpPr/>
          <p:nvPr/>
        </p:nvGrpSpPr>
        <p:grpSpPr>
          <a:xfrm>
            <a:off x="4667714" y="1541252"/>
            <a:ext cx="1883664" cy="1883664"/>
            <a:chOff x="2569464" y="1352993"/>
            <a:chExt cx="1883664" cy="1883664"/>
          </a:xfrm>
        </p:grpSpPr>
        <p:sp>
          <p:nvSpPr>
            <p:cNvPr id="30" name="Rectangle 29"/>
            <p:cNvSpPr>
              <a:spLocks noChangeAspect="1"/>
            </p:cNvSpPr>
            <p:nvPr/>
          </p:nvSpPr>
          <p:spPr>
            <a:xfrm>
              <a:off x="2569464" y="1352993"/>
              <a:ext cx="1883664" cy="18836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400" b="1" dirty="0" err="1" smtClean="0"/>
            </a:p>
          </p:txBody>
        </p:sp>
        <p:sp>
          <p:nvSpPr>
            <p:cNvPr id="60" name="Content Placeholder 23"/>
            <p:cNvSpPr txBox="1">
              <a:spLocks/>
            </p:cNvSpPr>
            <p:nvPr/>
          </p:nvSpPr>
          <p:spPr>
            <a:xfrm>
              <a:off x="2569464" y="1637665"/>
              <a:ext cx="1883664" cy="1298360"/>
            </a:xfrm>
            <a:prstGeom prst="rect">
              <a:avLst/>
            </a:prstGeom>
          </p:spPr>
          <p:txBody>
            <a:bodyPr vert="horz" lIns="91440" tIns="0" rIns="0" bIns="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1200"/>
                </a:spcBef>
                <a:buFont typeface="Arial"/>
                <a:buNone/>
                <a:defRPr lang="en-US" sz="1400" b="1" kern="1000" spc="10" smtClean="0">
                  <a:solidFill>
                    <a:schemeClr val="accent1"/>
                  </a:solidFill>
                  <a:latin typeface="Arial"/>
                  <a:ea typeface="+mn-ea"/>
                  <a:cs typeface="Arial"/>
                </a:defRPr>
              </a:lvl1pPr>
              <a:lvl2pPr marL="169863" indent="-169863" algn="l" defTabSz="457200" rtl="0" eaLnBrk="1" latinLnBrk="0" hangingPunct="1">
                <a:spcBef>
                  <a:spcPts val="600"/>
                </a:spcBef>
                <a:buFont typeface="Wingdings" panose="05000000000000000000" pitchFamily="2" charset="2"/>
                <a:buChar char="§"/>
                <a:defRPr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74320" indent="-137160" algn="l" defTabSz="457200" rtl="0" eaLnBrk="1" latinLnBrk="0" hangingPunct="1">
                <a:spcBef>
                  <a:spcPts val="600"/>
                </a:spcBef>
                <a:buFont typeface="Lucida Grande"/>
                <a:buChar char="–"/>
                <a:defRPr lang="en-US" sz="1200" kern="1000" dirty="0" smtClean="0">
                  <a:solidFill>
                    <a:schemeClr val="tx2"/>
                  </a:solidFill>
                  <a:latin typeface="Arial"/>
                  <a:ea typeface="+mn-ea"/>
                  <a:cs typeface="Arial"/>
                </a:defRPr>
              </a:lvl3pPr>
              <a:lvl4pPr marL="411480" indent="-137160" algn="l" defTabSz="457200" rtl="0" eaLnBrk="1" latinLnBrk="0" hangingPunct="1">
                <a:spcBef>
                  <a:spcPts val="600"/>
                </a:spcBef>
                <a:buFont typeface="Arial"/>
                <a:buChar char="•"/>
                <a:defRPr lang="en-US" sz="1200" b="1" kern="1000" dirty="0" smtClean="0">
                  <a:solidFill>
                    <a:schemeClr val="tx2"/>
                  </a:solidFill>
                  <a:latin typeface="Arial"/>
                  <a:ea typeface="+mn-ea"/>
                  <a:cs typeface="Arial"/>
                </a:defRPr>
              </a:lvl4pPr>
              <a:lvl5pPr marL="548640" indent="-137160" algn="l" defTabSz="457200" rtl="0" eaLnBrk="1" latinLnBrk="0" hangingPunct="1">
                <a:spcBef>
                  <a:spcPts val="600"/>
                </a:spcBef>
                <a:buFont typeface="Lucida Grande"/>
                <a:buChar char="-"/>
                <a:defRPr lang="en-US" sz="1200" kern="1000" dirty="0">
                  <a:solidFill>
                    <a:schemeClr val="tx2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</a:pPr>
              <a:r>
                <a:rPr lang="en-US" sz="4000" dirty="0">
                  <a:solidFill>
                    <a:srgbClr val="FFFFFF"/>
                  </a:solidFill>
                </a:rPr>
                <a:t>13ZB</a:t>
              </a:r>
              <a:r>
                <a:rPr lang="en-US" sz="2800" dirty="0">
                  <a:solidFill>
                    <a:srgbClr val="FFFFFF"/>
                  </a:solidFill>
                </a:rPr>
                <a:t/>
              </a:r>
              <a:br>
                <a:rPr lang="en-US" sz="2800" dirty="0">
                  <a:solidFill>
                    <a:srgbClr val="FFFFFF"/>
                  </a:solidFill>
                </a:rPr>
              </a:br>
              <a:r>
                <a:rPr lang="en-US" sz="1600" b="0" dirty="0">
                  <a:solidFill>
                    <a:srgbClr val="FFFFFF"/>
                  </a:solidFill>
                </a:rPr>
                <a:t>Amount of data </a:t>
              </a:r>
              <a:br>
                <a:rPr lang="en-US" sz="1600" b="0" dirty="0">
                  <a:solidFill>
                    <a:srgbClr val="FFFFFF"/>
                  </a:solidFill>
                </a:rPr>
              </a:br>
              <a:r>
                <a:rPr lang="en-US" sz="1600" b="0" dirty="0">
                  <a:solidFill>
                    <a:srgbClr val="FFFFFF"/>
                  </a:solidFill>
                </a:rPr>
                <a:t>that will need to </a:t>
              </a:r>
              <a:br>
                <a:rPr lang="en-US" sz="1600" b="0" dirty="0">
                  <a:solidFill>
                    <a:srgbClr val="FFFFFF"/>
                  </a:solidFill>
                </a:rPr>
              </a:br>
              <a:r>
                <a:rPr lang="en-US" sz="1600" b="0" dirty="0">
                  <a:solidFill>
                    <a:srgbClr val="FFFFFF"/>
                  </a:solidFill>
                </a:rPr>
                <a:t>be </a:t>
              </a:r>
              <a:r>
                <a:rPr lang="en-US" sz="1600" b="0" dirty="0" smtClean="0">
                  <a:solidFill>
                    <a:srgbClr val="FFFFFF"/>
                  </a:solidFill>
                </a:rPr>
                <a:t>stored</a:t>
              </a:r>
              <a:endParaRPr lang="en-US" sz="1600" b="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36"/>
          <p:cNvGrpSpPr/>
          <p:nvPr/>
        </p:nvGrpSpPr>
        <p:grpSpPr>
          <a:xfrm>
            <a:off x="6782279" y="1541252"/>
            <a:ext cx="1883664" cy="1883664"/>
            <a:chOff x="4684029" y="1352993"/>
            <a:chExt cx="1883664" cy="1883664"/>
          </a:xfrm>
        </p:grpSpPr>
        <p:sp>
          <p:nvSpPr>
            <p:cNvPr id="26" name="Rectangle 25"/>
            <p:cNvSpPr>
              <a:spLocks noChangeAspect="1"/>
            </p:cNvSpPr>
            <p:nvPr/>
          </p:nvSpPr>
          <p:spPr>
            <a:xfrm>
              <a:off x="4684029" y="1352993"/>
              <a:ext cx="1883664" cy="188366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400" b="1" dirty="0" err="1" smtClean="0"/>
            </a:p>
          </p:txBody>
        </p:sp>
        <p:sp>
          <p:nvSpPr>
            <p:cNvPr id="61" name="Content Placeholder 23"/>
            <p:cNvSpPr txBox="1">
              <a:spLocks/>
            </p:cNvSpPr>
            <p:nvPr/>
          </p:nvSpPr>
          <p:spPr>
            <a:xfrm>
              <a:off x="4684029" y="1740306"/>
              <a:ext cx="1883664" cy="1298360"/>
            </a:xfrm>
            <a:prstGeom prst="rect">
              <a:avLst/>
            </a:prstGeom>
          </p:spPr>
          <p:txBody>
            <a:bodyPr vert="horz" lIns="91440" tIns="0" rIns="0" bIns="0" rtlCol="0">
              <a:normAutofit fontScale="92500" lnSpcReduction="20000"/>
            </a:bodyPr>
            <a:lstStyle>
              <a:lvl1pPr marL="0" indent="0" algn="l" defTabSz="457200" rtl="0" eaLnBrk="1" latinLnBrk="0" hangingPunct="1">
                <a:spcBef>
                  <a:spcPts val="1200"/>
                </a:spcBef>
                <a:buFont typeface="Arial"/>
                <a:buNone/>
                <a:defRPr lang="en-US" sz="1400" b="1" kern="1000" spc="10" smtClean="0">
                  <a:solidFill>
                    <a:schemeClr val="accent1"/>
                  </a:solidFill>
                  <a:latin typeface="Arial"/>
                  <a:ea typeface="+mn-ea"/>
                  <a:cs typeface="Arial"/>
                </a:defRPr>
              </a:lvl1pPr>
              <a:lvl2pPr marL="169863" indent="-169863" algn="l" defTabSz="457200" rtl="0" eaLnBrk="1" latinLnBrk="0" hangingPunct="1">
                <a:spcBef>
                  <a:spcPts val="600"/>
                </a:spcBef>
                <a:buFont typeface="Wingdings" panose="05000000000000000000" pitchFamily="2" charset="2"/>
                <a:buChar char="§"/>
                <a:defRPr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74320" indent="-137160" algn="l" defTabSz="457200" rtl="0" eaLnBrk="1" latinLnBrk="0" hangingPunct="1">
                <a:spcBef>
                  <a:spcPts val="600"/>
                </a:spcBef>
                <a:buFont typeface="Lucida Grande"/>
                <a:buChar char="–"/>
                <a:defRPr lang="en-US" sz="1200" kern="1000" dirty="0" smtClean="0">
                  <a:solidFill>
                    <a:schemeClr val="tx2"/>
                  </a:solidFill>
                  <a:latin typeface="Arial"/>
                  <a:ea typeface="+mn-ea"/>
                  <a:cs typeface="Arial"/>
                </a:defRPr>
              </a:lvl3pPr>
              <a:lvl4pPr marL="411480" indent="-137160" algn="l" defTabSz="457200" rtl="0" eaLnBrk="1" latinLnBrk="0" hangingPunct="1">
                <a:spcBef>
                  <a:spcPts val="600"/>
                </a:spcBef>
                <a:buFont typeface="Arial"/>
                <a:buChar char="•"/>
                <a:defRPr lang="en-US" sz="1200" b="1" kern="1000" dirty="0" smtClean="0">
                  <a:solidFill>
                    <a:schemeClr val="tx2"/>
                  </a:solidFill>
                  <a:latin typeface="Arial"/>
                  <a:ea typeface="+mn-ea"/>
                  <a:cs typeface="Arial"/>
                </a:defRPr>
              </a:lvl4pPr>
              <a:lvl5pPr marL="548640" indent="-137160" algn="l" defTabSz="457200" rtl="0" eaLnBrk="1" latinLnBrk="0" hangingPunct="1">
                <a:spcBef>
                  <a:spcPts val="600"/>
                </a:spcBef>
                <a:buFont typeface="Lucida Grande"/>
                <a:buChar char="-"/>
                <a:defRPr lang="en-US" sz="1200" kern="1000" dirty="0">
                  <a:solidFill>
                    <a:schemeClr val="tx2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sz="4000" dirty="0">
                  <a:solidFill>
                    <a:srgbClr val="FFFFFF"/>
                  </a:solidFill>
                </a:rPr>
                <a:t>6.5ZB</a:t>
              </a:r>
              <a:r>
                <a:rPr lang="en-US" sz="2000" dirty="0">
                  <a:solidFill>
                    <a:srgbClr val="FFFFFF"/>
                  </a:solidFill>
                </a:rPr>
                <a:t/>
              </a:r>
              <a:br>
                <a:rPr lang="en-US" sz="2000" dirty="0">
                  <a:solidFill>
                    <a:srgbClr val="FFFFFF"/>
                  </a:solidFill>
                </a:rPr>
              </a:br>
              <a:r>
                <a:rPr lang="en-US" sz="1700" b="0" dirty="0">
                  <a:solidFill>
                    <a:srgbClr val="FFFFFF"/>
                  </a:solidFill>
                </a:rPr>
                <a:t>Amount of data that installed capacity will be able to </a:t>
              </a:r>
              <a:r>
                <a:rPr lang="en-US" sz="1700" b="0" dirty="0" smtClean="0">
                  <a:solidFill>
                    <a:srgbClr val="FFFFFF"/>
                  </a:solidFill>
                </a:rPr>
                <a:t>hold</a:t>
              </a:r>
              <a:endParaRPr lang="en-US" sz="1700" b="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34"/>
          <p:cNvGrpSpPr/>
          <p:nvPr/>
        </p:nvGrpSpPr>
        <p:grpSpPr>
          <a:xfrm>
            <a:off x="449879" y="1547054"/>
            <a:ext cx="1883664" cy="1883664"/>
            <a:chOff x="449879" y="1358795"/>
            <a:chExt cx="1883664" cy="1883664"/>
          </a:xfrm>
        </p:grpSpPr>
        <p:sp>
          <p:nvSpPr>
            <p:cNvPr id="24" name="Rectangle 23"/>
            <p:cNvSpPr>
              <a:spLocks noChangeAspect="1"/>
            </p:cNvSpPr>
            <p:nvPr/>
          </p:nvSpPr>
          <p:spPr>
            <a:xfrm>
              <a:off x="449879" y="1358795"/>
              <a:ext cx="1883664" cy="18836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100000">
                  <a:schemeClr val="accent1"/>
                </a:gs>
              </a:gsLst>
              <a:lin ang="189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400" b="1" dirty="0" err="1" smtClean="0"/>
            </a:p>
          </p:txBody>
        </p:sp>
        <p:grpSp>
          <p:nvGrpSpPr>
            <p:cNvPr id="7" name="Group 83"/>
            <p:cNvGrpSpPr/>
            <p:nvPr/>
          </p:nvGrpSpPr>
          <p:grpSpPr>
            <a:xfrm>
              <a:off x="449879" y="1358795"/>
              <a:ext cx="1883664" cy="1877862"/>
              <a:chOff x="449879" y="1358795"/>
              <a:chExt cx="1883664" cy="1877862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457200" y="1358795"/>
                <a:ext cx="1876343" cy="187786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400" b="1" dirty="0" err="1" smtClean="0"/>
              </a:p>
            </p:txBody>
          </p:sp>
          <p:sp>
            <p:nvSpPr>
              <p:cNvPr id="80" name="Content Placeholder 23"/>
              <p:cNvSpPr txBox="1">
                <a:spLocks/>
              </p:cNvSpPr>
              <p:nvPr/>
            </p:nvSpPr>
            <p:spPr>
              <a:xfrm>
                <a:off x="449879" y="1702982"/>
                <a:ext cx="1883664" cy="1298360"/>
              </a:xfrm>
              <a:prstGeom prst="rect">
                <a:avLst/>
              </a:prstGeom>
            </p:spPr>
            <p:txBody>
              <a:bodyPr vert="horz" lIns="91440" tIns="0" rIns="0" bIns="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1200"/>
                  </a:spcBef>
                  <a:buFont typeface="Arial"/>
                  <a:buNone/>
                  <a:defRPr lang="en-US" sz="1400" b="1" kern="1000" spc="10" smtClean="0">
                    <a:solidFill>
                      <a:schemeClr val="accent1"/>
                    </a:solidFill>
                    <a:latin typeface="Arial"/>
                    <a:ea typeface="+mn-ea"/>
                    <a:cs typeface="Arial"/>
                  </a:defRPr>
                </a:lvl1pPr>
                <a:lvl2pPr marL="169863" indent="-169863" algn="l" defTabSz="457200" rtl="0" eaLnBrk="1" latinLnBrk="0" hangingPunct="1">
                  <a:spcBef>
                    <a:spcPts val="600"/>
                  </a:spcBef>
                  <a:buFont typeface="Wingdings" panose="05000000000000000000" pitchFamily="2" charset="2"/>
                  <a:buChar char="§"/>
                  <a:defRPr lang="en-US" sz="1400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74320" indent="-137160" algn="l" defTabSz="457200" rtl="0" eaLnBrk="1" latinLnBrk="0" hangingPunct="1">
                  <a:spcBef>
                    <a:spcPts val="600"/>
                  </a:spcBef>
                  <a:buFont typeface="Lucida Grande"/>
                  <a:buChar char="–"/>
                  <a:defRPr lang="en-US" sz="1200" kern="1000" dirty="0" smtClean="0">
                    <a:solidFill>
                      <a:schemeClr val="tx2"/>
                    </a:solidFill>
                    <a:latin typeface="Arial"/>
                    <a:ea typeface="+mn-ea"/>
                    <a:cs typeface="Arial"/>
                  </a:defRPr>
                </a:lvl3pPr>
                <a:lvl4pPr marL="411480" indent="-137160" algn="l" defTabSz="457200" rtl="0" eaLnBrk="1" latinLnBrk="0" hangingPunct="1">
                  <a:spcBef>
                    <a:spcPts val="600"/>
                  </a:spcBef>
                  <a:buFont typeface="Arial"/>
                  <a:buChar char="•"/>
                  <a:defRPr lang="en-US" sz="1200" b="1" kern="1000" dirty="0" smtClean="0">
                    <a:solidFill>
                      <a:schemeClr val="tx2"/>
                    </a:solidFill>
                    <a:latin typeface="Arial"/>
                    <a:ea typeface="+mn-ea"/>
                    <a:cs typeface="Arial"/>
                  </a:defRPr>
                </a:lvl4pPr>
                <a:lvl5pPr marL="548640" indent="-137160" algn="l" defTabSz="457200" rtl="0" eaLnBrk="1" latinLnBrk="0" hangingPunct="1">
                  <a:spcBef>
                    <a:spcPts val="600"/>
                  </a:spcBef>
                  <a:buFont typeface="Lucida Grande"/>
                  <a:buChar char="-"/>
                  <a:defRPr lang="en-US" sz="1200" kern="1000" dirty="0">
                    <a:solidFill>
                      <a:schemeClr val="tx2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en-US" sz="4000" dirty="0">
                    <a:solidFill>
                      <a:schemeClr val="bg1"/>
                    </a:solidFill>
                  </a:rPr>
                  <a:t>44ZB</a:t>
                </a:r>
                <a:r>
                  <a:rPr lang="en-US" sz="800" dirty="0">
                    <a:solidFill>
                      <a:schemeClr val="bg1"/>
                    </a:solidFill>
                  </a:rPr>
                  <a:t/>
                </a:r>
                <a:br>
                  <a:rPr lang="en-US" sz="800" dirty="0">
                    <a:solidFill>
                      <a:schemeClr val="bg1"/>
                    </a:solidFill>
                  </a:rPr>
                </a:br>
                <a:r>
                  <a:rPr lang="en-US" sz="1600" b="0" dirty="0">
                    <a:solidFill>
                      <a:schemeClr val="bg1"/>
                    </a:solidFill>
                  </a:rPr>
                  <a:t>Amount of data </a:t>
                </a:r>
                <a:br>
                  <a:rPr lang="en-US" sz="1600" b="0" dirty="0">
                    <a:solidFill>
                      <a:schemeClr val="bg1"/>
                    </a:solidFill>
                  </a:rPr>
                </a:br>
                <a:r>
                  <a:rPr lang="en-US" sz="1600" b="0" dirty="0">
                    <a:solidFill>
                      <a:schemeClr val="bg1"/>
                    </a:solidFill>
                  </a:rPr>
                  <a:t>will be </a:t>
                </a:r>
                <a:r>
                  <a:rPr lang="en-US" sz="1600" b="0" dirty="0" smtClean="0">
                    <a:solidFill>
                      <a:schemeClr val="bg1"/>
                    </a:solidFill>
                  </a:rPr>
                  <a:t>created, replicated and consumed</a:t>
                </a:r>
                <a:endParaRPr lang="en-US" sz="1600" b="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" name="Group 1"/>
          <p:cNvGrpSpPr/>
          <p:nvPr/>
        </p:nvGrpSpPr>
        <p:grpSpPr>
          <a:xfrm>
            <a:off x="2562297" y="1553843"/>
            <a:ext cx="1890831" cy="1883664"/>
            <a:chOff x="6793991" y="1547054"/>
            <a:chExt cx="1890831" cy="1883664"/>
          </a:xfrm>
        </p:grpSpPr>
        <p:sp>
          <p:nvSpPr>
            <p:cNvPr id="27" name="Rectangle 26"/>
            <p:cNvSpPr>
              <a:spLocks noChangeAspect="1"/>
            </p:cNvSpPr>
            <p:nvPr/>
          </p:nvSpPr>
          <p:spPr>
            <a:xfrm>
              <a:off x="6793991" y="1547054"/>
              <a:ext cx="1883664" cy="18836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400" b="1" dirty="0" err="1" smtClean="0"/>
            </a:p>
          </p:txBody>
        </p:sp>
        <p:sp>
          <p:nvSpPr>
            <p:cNvPr id="23" name="Content Placeholder 23"/>
            <p:cNvSpPr txBox="1">
              <a:spLocks/>
            </p:cNvSpPr>
            <p:nvPr/>
          </p:nvSpPr>
          <p:spPr>
            <a:xfrm>
              <a:off x="6801158" y="1893343"/>
              <a:ext cx="1883664" cy="1298360"/>
            </a:xfrm>
            <a:prstGeom prst="rect">
              <a:avLst/>
            </a:prstGeom>
          </p:spPr>
          <p:txBody>
            <a:bodyPr vert="horz" lIns="91440" tIns="0" rIns="0" bIns="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1200"/>
                </a:spcBef>
                <a:buFont typeface="Arial"/>
                <a:buNone/>
                <a:defRPr lang="en-US" sz="1400" b="1" kern="1000" spc="10" smtClean="0">
                  <a:solidFill>
                    <a:schemeClr val="accent1"/>
                  </a:solidFill>
                  <a:latin typeface="Arial"/>
                  <a:ea typeface="+mn-ea"/>
                  <a:cs typeface="Arial"/>
                </a:defRPr>
              </a:lvl1pPr>
              <a:lvl2pPr marL="169863" indent="-169863" algn="l" defTabSz="457200" rtl="0" eaLnBrk="1" latinLnBrk="0" hangingPunct="1">
                <a:spcBef>
                  <a:spcPts val="600"/>
                </a:spcBef>
                <a:buFont typeface="Wingdings" panose="05000000000000000000" pitchFamily="2" charset="2"/>
                <a:buChar char="§"/>
                <a:defRPr lang="en-US" sz="14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74320" indent="-137160" algn="l" defTabSz="457200" rtl="0" eaLnBrk="1" latinLnBrk="0" hangingPunct="1">
                <a:spcBef>
                  <a:spcPts val="600"/>
                </a:spcBef>
                <a:buFont typeface="Lucida Grande"/>
                <a:buChar char="–"/>
                <a:defRPr lang="en-US" sz="1200" kern="1000" dirty="0" smtClean="0">
                  <a:solidFill>
                    <a:schemeClr val="tx2"/>
                  </a:solidFill>
                  <a:latin typeface="Arial"/>
                  <a:ea typeface="+mn-ea"/>
                  <a:cs typeface="Arial"/>
                </a:defRPr>
              </a:lvl3pPr>
              <a:lvl4pPr marL="411480" indent="-137160" algn="l" defTabSz="457200" rtl="0" eaLnBrk="1" latinLnBrk="0" hangingPunct="1">
                <a:spcBef>
                  <a:spcPts val="600"/>
                </a:spcBef>
                <a:buFont typeface="Arial"/>
                <a:buChar char="•"/>
                <a:defRPr lang="en-US" sz="1200" b="1" kern="1000" dirty="0" smtClean="0">
                  <a:solidFill>
                    <a:schemeClr val="tx2"/>
                  </a:solidFill>
                  <a:latin typeface="Arial"/>
                  <a:ea typeface="+mn-ea"/>
                  <a:cs typeface="Arial"/>
                </a:defRPr>
              </a:lvl4pPr>
              <a:lvl5pPr marL="548640" indent="-137160" algn="l" defTabSz="457200" rtl="0" eaLnBrk="1" latinLnBrk="0" hangingPunct="1">
                <a:spcBef>
                  <a:spcPts val="600"/>
                </a:spcBef>
                <a:buFont typeface="Lucida Grande"/>
                <a:buChar char="-"/>
                <a:defRPr lang="en-US" sz="1200" kern="1000" dirty="0">
                  <a:solidFill>
                    <a:schemeClr val="tx2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80000"/>
                </a:lnSpc>
              </a:pPr>
              <a:r>
                <a:rPr lang="en-US" sz="4000" dirty="0" smtClean="0">
                  <a:solidFill>
                    <a:srgbClr val="FFFFFF"/>
                  </a:solidFill>
                </a:rPr>
                <a:t>56%</a:t>
              </a:r>
              <a:r>
                <a:rPr lang="en-US" sz="2000" dirty="0">
                  <a:solidFill>
                    <a:srgbClr val="FFFFFF"/>
                  </a:solidFill>
                </a:rPr>
                <a:t/>
              </a:r>
              <a:br>
                <a:rPr lang="en-US" sz="2000" dirty="0">
                  <a:solidFill>
                    <a:srgbClr val="FFFFFF"/>
                  </a:solidFill>
                </a:rPr>
              </a:br>
              <a:r>
                <a:rPr lang="en-US" sz="1700" b="0" dirty="0" smtClean="0">
                  <a:solidFill>
                    <a:srgbClr val="FFFFFF"/>
                  </a:solidFill>
                </a:rPr>
                <a:t>in the cloud</a:t>
              </a:r>
              <a:endParaRPr lang="en-US" sz="1700" b="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03153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65138" y="1929161"/>
            <a:ext cx="4457522" cy="1371252"/>
          </a:xfrm>
          <a:prstGeom prst="rect">
            <a:avLst/>
          </a:prstGeom>
        </p:spPr>
        <p:txBody>
          <a:bodyPr anchor="b"/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Case Study</a:t>
            </a:r>
            <a:endParaRPr kumimoji="0" lang="en-US" sz="1800" b="0" i="0" u="none" strike="noStrike" kern="10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>
          <a:xfrm>
            <a:off x="457200" y="1171254"/>
            <a:ext cx="8220075" cy="3033936"/>
          </a:xfrm>
        </p:spPr>
        <p:txBody>
          <a:bodyPr/>
          <a:lstStyle/>
          <a:p>
            <a:r>
              <a:rPr lang="en-US" dirty="0" smtClean="0"/>
              <a:t>Target Users:  </a:t>
            </a:r>
            <a:r>
              <a:rPr lang="en-US" b="0" dirty="0" smtClean="0">
                <a:solidFill>
                  <a:schemeClr val="tx1"/>
                </a:solidFill>
              </a:rPr>
              <a:t>Pricing, Sales &amp; Finance</a:t>
            </a:r>
          </a:p>
          <a:p>
            <a:endParaRPr lang="en-US" dirty="0" smtClean="0"/>
          </a:p>
          <a:p>
            <a:r>
              <a:rPr lang="en-US" dirty="0" smtClean="0"/>
              <a:t>Price Management</a:t>
            </a:r>
            <a:endParaRPr lang="en-US" dirty="0"/>
          </a:p>
          <a:p>
            <a:pPr lvl="1"/>
            <a:r>
              <a:rPr lang="en-US" dirty="0" smtClean="0"/>
              <a:t>Distributor and Retail Price Lists</a:t>
            </a:r>
          </a:p>
          <a:p>
            <a:endParaRPr lang="en-US" dirty="0" smtClean="0"/>
          </a:p>
          <a:p>
            <a:r>
              <a:rPr lang="en-US" dirty="0" smtClean="0"/>
              <a:t>Deal </a:t>
            </a:r>
            <a:r>
              <a:rPr lang="en-US" dirty="0"/>
              <a:t>Management</a:t>
            </a:r>
          </a:p>
          <a:p>
            <a:pPr lvl="1"/>
            <a:r>
              <a:rPr lang="en-US" dirty="0" smtClean="0"/>
              <a:t>Price Agreements</a:t>
            </a:r>
          </a:p>
          <a:p>
            <a:pPr lvl="1"/>
            <a:r>
              <a:rPr lang="en-US" dirty="0" smtClean="0"/>
              <a:t>Rebate Agreements</a:t>
            </a:r>
          </a:p>
          <a:p>
            <a:pPr lvl="1"/>
            <a:r>
              <a:rPr lang="en-US" dirty="0" smtClean="0"/>
              <a:t>Ship and Debit Agreements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Study:  Enterprise Pricing Software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 smtClean="0"/>
              <a:t>Before…</a:t>
            </a:r>
          </a:p>
          <a:p>
            <a:r>
              <a:rPr lang="en-US" dirty="0" smtClean="0"/>
              <a:t>Longer lead times for delivering business value.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Now…</a:t>
            </a:r>
          </a:p>
          <a:p>
            <a:r>
              <a:rPr lang="en-US" dirty="0" smtClean="0"/>
              <a:t>Software releases deliver new business value every 1 to 2 months.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Look Back…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On-premise Pricing software with hosted CRM front-end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Study:  Enterprise Pricing Software</a:t>
            </a:r>
            <a:endParaRPr lang="en-US" dirty="0"/>
          </a:p>
        </p:txBody>
      </p:sp>
      <p:sp>
        <p:nvSpPr>
          <p:cNvPr id="9" name="Cloud 8"/>
          <p:cNvSpPr/>
          <p:nvPr/>
        </p:nvSpPr>
        <p:spPr>
          <a:xfrm>
            <a:off x="230952" y="2260075"/>
            <a:ext cx="2012623" cy="1234912"/>
          </a:xfrm>
          <a:prstGeom prst="cloud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1400" b="1" dirty="0" smtClean="0"/>
              <a:t>Customer Relationship Management</a:t>
            </a:r>
          </a:p>
        </p:txBody>
      </p:sp>
      <p:sp>
        <p:nvSpPr>
          <p:cNvPr id="10" name="Flowchart: Magnetic Disk 9"/>
          <p:cNvSpPr/>
          <p:nvPr/>
        </p:nvSpPr>
        <p:spPr>
          <a:xfrm>
            <a:off x="3314293" y="2250648"/>
            <a:ext cx="1348033" cy="1253765"/>
          </a:xfrm>
          <a:prstGeom prst="flowChartMagneticDisk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1400" b="1" dirty="0" smtClean="0"/>
              <a:t>Pricing Software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5733044" y="1175991"/>
            <a:ext cx="1064237" cy="3409165"/>
            <a:chOff x="6242102" y="1175991"/>
            <a:chExt cx="1064237" cy="3409165"/>
          </a:xfrm>
        </p:grpSpPr>
        <p:sp>
          <p:nvSpPr>
            <p:cNvPr id="11" name="Flowchart: Magnetic Disk 10"/>
            <p:cNvSpPr/>
            <p:nvPr/>
          </p:nvSpPr>
          <p:spPr>
            <a:xfrm>
              <a:off x="6242102" y="1175991"/>
              <a:ext cx="1064237" cy="989815"/>
            </a:xfrm>
            <a:prstGeom prst="flowChartMagneticDisk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7500" lnSpcReduction="20000"/>
            </a:bodyPr>
            <a:lstStyle/>
            <a:p>
              <a:pPr algn="ctr"/>
              <a:r>
                <a:rPr lang="en-US" sz="1400" b="1" dirty="0" smtClean="0"/>
                <a:t>Order Management</a:t>
              </a:r>
            </a:p>
          </p:txBody>
        </p:sp>
        <p:sp>
          <p:nvSpPr>
            <p:cNvPr id="12" name="Flowchart: Magnetic Disk 11"/>
            <p:cNvSpPr/>
            <p:nvPr/>
          </p:nvSpPr>
          <p:spPr>
            <a:xfrm>
              <a:off x="6242102" y="2385666"/>
              <a:ext cx="1064237" cy="989815"/>
            </a:xfrm>
            <a:prstGeom prst="flowChartMagneticDisk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7500" lnSpcReduction="20000"/>
            </a:bodyPr>
            <a:lstStyle/>
            <a:p>
              <a:pPr algn="ctr"/>
              <a:r>
                <a:rPr lang="en-US" sz="1400" b="1" dirty="0" smtClean="0"/>
                <a:t>Rebate Management</a:t>
              </a:r>
            </a:p>
          </p:txBody>
        </p:sp>
        <p:sp>
          <p:nvSpPr>
            <p:cNvPr id="14" name="Flowchart: Magnetic Disk 13"/>
            <p:cNvSpPr/>
            <p:nvPr/>
          </p:nvSpPr>
          <p:spPr>
            <a:xfrm>
              <a:off x="6242102" y="3595341"/>
              <a:ext cx="1064237" cy="989815"/>
            </a:xfrm>
            <a:prstGeom prst="flowChartMagneticDisk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77500" lnSpcReduction="20000"/>
            </a:bodyPr>
            <a:lstStyle/>
            <a:p>
              <a:pPr algn="ctr"/>
              <a:r>
                <a:rPr lang="en-US" sz="1400" b="1" dirty="0" smtClean="0"/>
                <a:t>Enterprise Data Warehouse</a:t>
              </a:r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>
            <a:off x="2289033" y="2744217"/>
            <a:ext cx="900889" cy="1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0" idx="4"/>
            <a:endCxn id="12" idx="2"/>
          </p:cNvCxnSpPr>
          <p:nvPr/>
        </p:nvCxnSpPr>
        <p:spPr>
          <a:xfrm>
            <a:off x="4662326" y="2877531"/>
            <a:ext cx="1070718" cy="3043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0" idx="4"/>
            <a:endCxn id="11" idx="2"/>
          </p:cNvCxnSpPr>
          <p:nvPr/>
        </p:nvCxnSpPr>
        <p:spPr>
          <a:xfrm flipV="1">
            <a:off x="4662326" y="1670899"/>
            <a:ext cx="1070718" cy="1206632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0" idx="4"/>
            <a:endCxn id="14" idx="2"/>
          </p:cNvCxnSpPr>
          <p:nvPr/>
        </p:nvCxnSpPr>
        <p:spPr>
          <a:xfrm>
            <a:off x="4662326" y="2877531"/>
            <a:ext cx="1070718" cy="1212718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>
            <a:off x="2289036" y="3010845"/>
            <a:ext cx="900886" cy="1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414098" y="1702054"/>
            <a:ext cx="1975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4"/>
                </a:solidFill>
              </a:rPr>
              <a:t>Requests for Special Prices &amp; Discounts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977406" y="1237252"/>
            <a:ext cx="186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</a:rPr>
              <a:t>On-Invoice Prices &amp; Discounts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977406" y="2560000"/>
            <a:ext cx="186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</a:rPr>
              <a:t>Off-Invoice Prices &amp; Discounts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977406" y="3882749"/>
            <a:ext cx="186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</a:rPr>
              <a:t>All Prices &amp; Discounts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451081" y="3565723"/>
            <a:ext cx="1938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3"/>
                </a:solidFill>
              </a:rPr>
              <a:t>Approval Feedback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65138" y="1929161"/>
            <a:ext cx="4457522" cy="1371252"/>
          </a:xfrm>
          <a:prstGeom prst="rect">
            <a:avLst/>
          </a:prstGeom>
        </p:spPr>
        <p:txBody>
          <a:bodyPr anchor="b"/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Waterfall</a:t>
            </a:r>
            <a:endParaRPr kumimoji="0" lang="en-US" sz="1800" b="0" i="0" u="none" strike="noStrike" kern="10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</p:txBody>
      </p:sp>
      <p:pic>
        <p:nvPicPr>
          <p:cNvPr id="87042" name="Picture 2" descr="http://www.emlii.com/images/article/2014/03/5329d704dc776.jpeg"/>
          <p:cNvPicPr>
            <a:picLocks noChangeAspect="1" noChangeArrowheads="1"/>
          </p:cNvPicPr>
          <p:nvPr/>
        </p:nvPicPr>
        <p:blipFill>
          <a:blip r:embed="rId3"/>
          <a:srcRect l="34696" r="22542"/>
          <a:stretch>
            <a:fillRect/>
          </a:stretch>
        </p:blipFill>
        <p:spPr bwMode="auto">
          <a:xfrm>
            <a:off x="5024829" y="0"/>
            <a:ext cx="4119171" cy="5148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Waterfall Project Plan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03869" y="1327954"/>
            <a:ext cx="1597526" cy="318120"/>
            <a:chOff x="1067438" y="0"/>
            <a:chExt cx="1948609" cy="565785"/>
          </a:xfrm>
        </p:grpSpPr>
        <p:sp>
          <p:nvSpPr>
            <p:cNvPr id="6" name="Rounded Rectangle 5"/>
            <p:cNvSpPr/>
            <p:nvPr/>
          </p:nvSpPr>
          <p:spPr>
            <a:xfrm>
              <a:off x="1067438" y="0"/>
              <a:ext cx="1948609" cy="56578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1084009" y="16571"/>
              <a:ext cx="1713351" cy="532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Requirements</a:t>
              </a:r>
              <a:endParaRPr lang="en-US" sz="1400" kern="1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715415" y="1748209"/>
            <a:ext cx="1211564" cy="318120"/>
            <a:chOff x="1067438" y="0"/>
            <a:chExt cx="1948609" cy="565785"/>
          </a:xfrm>
        </p:grpSpPr>
        <p:sp>
          <p:nvSpPr>
            <p:cNvPr id="12" name="Rounded Rectangle 11"/>
            <p:cNvSpPr/>
            <p:nvPr/>
          </p:nvSpPr>
          <p:spPr>
            <a:xfrm>
              <a:off x="1067438" y="0"/>
              <a:ext cx="1948609" cy="56578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1084009" y="16571"/>
              <a:ext cx="1713351" cy="532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Design</a:t>
              </a:r>
              <a:endParaRPr lang="en-US" sz="1400" kern="1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71325" y="2242114"/>
            <a:ext cx="220886" cy="208246"/>
            <a:chOff x="2588993" y="413337"/>
            <a:chExt cx="367760" cy="367760"/>
          </a:xfrm>
        </p:grpSpPr>
        <p:sp>
          <p:nvSpPr>
            <p:cNvPr id="15" name="Down Arrow 14"/>
            <p:cNvSpPr/>
            <p:nvPr/>
          </p:nvSpPr>
          <p:spPr>
            <a:xfrm>
              <a:off x="2588993" y="413337"/>
              <a:ext cx="367760" cy="367760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Down Arrow 6"/>
            <p:cNvSpPr/>
            <p:nvPr/>
          </p:nvSpPr>
          <p:spPr>
            <a:xfrm>
              <a:off x="2671739" y="413337"/>
              <a:ext cx="202268" cy="2767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40999" y="2168464"/>
            <a:ext cx="1273941" cy="318120"/>
            <a:chOff x="1067438" y="0"/>
            <a:chExt cx="1948609" cy="565785"/>
          </a:xfrm>
        </p:grpSpPr>
        <p:sp>
          <p:nvSpPr>
            <p:cNvPr id="18" name="Rounded Rectangle 17"/>
            <p:cNvSpPr/>
            <p:nvPr/>
          </p:nvSpPr>
          <p:spPr>
            <a:xfrm>
              <a:off x="1067438" y="0"/>
              <a:ext cx="1948609" cy="56578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1084009" y="16571"/>
              <a:ext cx="1713351" cy="532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Develop</a:t>
              </a:r>
              <a:endParaRPr lang="en-US" sz="1400" kern="12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718413" y="1960218"/>
            <a:ext cx="208566" cy="208246"/>
            <a:chOff x="2588993" y="413337"/>
            <a:chExt cx="367760" cy="367760"/>
          </a:xfrm>
        </p:grpSpPr>
        <p:sp>
          <p:nvSpPr>
            <p:cNvPr id="21" name="Down Arrow 20"/>
            <p:cNvSpPr/>
            <p:nvPr/>
          </p:nvSpPr>
          <p:spPr>
            <a:xfrm>
              <a:off x="2588993" y="413337"/>
              <a:ext cx="367760" cy="367760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Down Arrow 6"/>
            <p:cNvSpPr/>
            <p:nvPr/>
          </p:nvSpPr>
          <p:spPr>
            <a:xfrm>
              <a:off x="2671739" y="413337"/>
              <a:ext cx="202268" cy="2767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628960" y="2588719"/>
            <a:ext cx="1085810" cy="318120"/>
            <a:chOff x="1067438" y="0"/>
            <a:chExt cx="2020210" cy="565785"/>
          </a:xfrm>
        </p:grpSpPr>
        <p:sp>
          <p:nvSpPr>
            <p:cNvPr id="24" name="Rounded Rectangle 23"/>
            <p:cNvSpPr/>
            <p:nvPr/>
          </p:nvSpPr>
          <p:spPr>
            <a:xfrm>
              <a:off x="1067438" y="0"/>
              <a:ext cx="1948609" cy="56578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/>
            <p:cNvSpPr/>
            <p:nvPr/>
          </p:nvSpPr>
          <p:spPr>
            <a:xfrm>
              <a:off x="1084010" y="16571"/>
              <a:ext cx="2003638" cy="532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Unit Test</a:t>
              </a:r>
              <a:endParaRPr lang="en-US" sz="1400" kern="12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706374" y="2398819"/>
            <a:ext cx="208566" cy="208246"/>
            <a:chOff x="2588993" y="413337"/>
            <a:chExt cx="367760" cy="367760"/>
          </a:xfrm>
        </p:grpSpPr>
        <p:sp>
          <p:nvSpPr>
            <p:cNvPr id="27" name="Down Arrow 26"/>
            <p:cNvSpPr/>
            <p:nvPr/>
          </p:nvSpPr>
          <p:spPr>
            <a:xfrm>
              <a:off x="2588993" y="413337"/>
              <a:ext cx="367760" cy="367760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Down Arrow 6"/>
            <p:cNvSpPr/>
            <p:nvPr/>
          </p:nvSpPr>
          <p:spPr>
            <a:xfrm>
              <a:off x="2671739" y="413337"/>
              <a:ext cx="202268" cy="2767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28790" y="3008974"/>
            <a:ext cx="1130961" cy="318120"/>
            <a:chOff x="1067438" y="0"/>
            <a:chExt cx="1948609" cy="565785"/>
          </a:xfrm>
        </p:grpSpPr>
        <p:sp>
          <p:nvSpPr>
            <p:cNvPr id="30" name="Rounded Rectangle 29"/>
            <p:cNvSpPr/>
            <p:nvPr/>
          </p:nvSpPr>
          <p:spPr>
            <a:xfrm>
              <a:off x="1067438" y="0"/>
              <a:ext cx="1948609" cy="56578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ounded Rectangle 4"/>
            <p:cNvSpPr/>
            <p:nvPr/>
          </p:nvSpPr>
          <p:spPr>
            <a:xfrm>
              <a:off x="1084009" y="16571"/>
              <a:ext cx="1713351" cy="532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QA Test</a:t>
              </a:r>
              <a:endParaRPr lang="en-US" sz="1400" kern="12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438408" y="2810045"/>
            <a:ext cx="208566" cy="208246"/>
            <a:chOff x="2588993" y="413337"/>
            <a:chExt cx="367760" cy="367760"/>
          </a:xfrm>
        </p:grpSpPr>
        <p:sp>
          <p:nvSpPr>
            <p:cNvPr id="33" name="Down Arrow 32"/>
            <p:cNvSpPr/>
            <p:nvPr/>
          </p:nvSpPr>
          <p:spPr>
            <a:xfrm>
              <a:off x="2588993" y="413337"/>
              <a:ext cx="367760" cy="367760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Down Arrow 6"/>
            <p:cNvSpPr/>
            <p:nvPr/>
          </p:nvSpPr>
          <p:spPr>
            <a:xfrm>
              <a:off x="2671739" y="413337"/>
              <a:ext cx="202268" cy="2767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273771" y="3429229"/>
            <a:ext cx="1996364" cy="318120"/>
            <a:chOff x="1067438" y="0"/>
            <a:chExt cx="1948609" cy="565785"/>
          </a:xfrm>
        </p:grpSpPr>
        <p:sp>
          <p:nvSpPr>
            <p:cNvPr id="36" name="Rounded Rectangle 35"/>
            <p:cNvSpPr/>
            <p:nvPr/>
          </p:nvSpPr>
          <p:spPr>
            <a:xfrm>
              <a:off x="1067438" y="0"/>
              <a:ext cx="1948609" cy="56578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ounded Rectangle 4"/>
            <p:cNvSpPr/>
            <p:nvPr/>
          </p:nvSpPr>
          <p:spPr>
            <a:xfrm>
              <a:off x="1084009" y="16570"/>
              <a:ext cx="1913137" cy="5326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72390" tIns="72390" rIns="72390" bIns="72390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User Acceptance Test</a:t>
              </a:r>
              <a:endParaRPr lang="en-US" sz="1400" kern="12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351185" y="3230300"/>
            <a:ext cx="208566" cy="208246"/>
            <a:chOff x="2588993" y="413337"/>
            <a:chExt cx="367760" cy="367760"/>
          </a:xfrm>
        </p:grpSpPr>
        <p:sp>
          <p:nvSpPr>
            <p:cNvPr id="39" name="Down Arrow 38"/>
            <p:cNvSpPr/>
            <p:nvPr/>
          </p:nvSpPr>
          <p:spPr>
            <a:xfrm>
              <a:off x="2588993" y="413337"/>
              <a:ext cx="367760" cy="367760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Down Arrow 6"/>
            <p:cNvSpPr/>
            <p:nvPr/>
          </p:nvSpPr>
          <p:spPr>
            <a:xfrm>
              <a:off x="2671739" y="413337"/>
              <a:ext cx="202268" cy="2767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984154" y="3849484"/>
            <a:ext cx="1015907" cy="318120"/>
            <a:chOff x="1067438" y="0"/>
            <a:chExt cx="1948609" cy="565785"/>
          </a:xfrm>
        </p:grpSpPr>
        <p:sp>
          <p:nvSpPr>
            <p:cNvPr id="42" name="Rounded Rectangle 41"/>
            <p:cNvSpPr/>
            <p:nvPr/>
          </p:nvSpPr>
          <p:spPr>
            <a:xfrm>
              <a:off x="1067438" y="0"/>
              <a:ext cx="1948609" cy="56578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ounded Rectangle 4"/>
            <p:cNvSpPr/>
            <p:nvPr/>
          </p:nvSpPr>
          <p:spPr>
            <a:xfrm>
              <a:off x="1084009" y="16571"/>
              <a:ext cx="1913137" cy="532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72390" tIns="72390" rIns="72390" bIns="72390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Deploy</a:t>
              </a:r>
              <a:endParaRPr lang="en-US" sz="1400" kern="1200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042205" y="3650555"/>
            <a:ext cx="208566" cy="208246"/>
            <a:chOff x="2588993" y="413337"/>
            <a:chExt cx="367760" cy="367760"/>
          </a:xfrm>
        </p:grpSpPr>
        <p:sp>
          <p:nvSpPr>
            <p:cNvPr id="45" name="Down Arrow 44"/>
            <p:cNvSpPr/>
            <p:nvPr/>
          </p:nvSpPr>
          <p:spPr>
            <a:xfrm>
              <a:off x="2588993" y="413337"/>
              <a:ext cx="367760" cy="367760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Down Arrow 6"/>
            <p:cNvSpPr/>
            <p:nvPr/>
          </p:nvSpPr>
          <p:spPr>
            <a:xfrm>
              <a:off x="2671739" y="413337"/>
              <a:ext cx="202268" cy="2767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780509" y="1549280"/>
            <a:ext cx="220886" cy="208246"/>
            <a:chOff x="2588993" y="413337"/>
            <a:chExt cx="367760" cy="367760"/>
          </a:xfrm>
        </p:grpSpPr>
        <p:sp>
          <p:nvSpPr>
            <p:cNvPr id="9" name="Down Arrow 8"/>
            <p:cNvSpPr/>
            <p:nvPr/>
          </p:nvSpPr>
          <p:spPr>
            <a:xfrm>
              <a:off x="2588993" y="413337"/>
              <a:ext cx="367760" cy="367760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Down Arrow 6"/>
            <p:cNvSpPr/>
            <p:nvPr/>
          </p:nvSpPr>
          <p:spPr>
            <a:xfrm>
              <a:off x="2671739" y="413337"/>
              <a:ext cx="202268" cy="2767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3 major releases over 2+ years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Release Timeline</a:t>
            </a:r>
            <a:endParaRPr lang="en-US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1078787" y="1184095"/>
          <a:ext cx="6541213" cy="3463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6902206" y="1213671"/>
            <a:ext cx="399073" cy="455354"/>
            <a:chOff x="4806187" y="684783"/>
            <a:chExt cx="581152" cy="581152"/>
          </a:xfrm>
        </p:grpSpPr>
        <p:sp>
          <p:nvSpPr>
            <p:cNvPr id="7" name="Down Arrow 6"/>
            <p:cNvSpPr/>
            <p:nvPr/>
          </p:nvSpPr>
          <p:spPr>
            <a:xfrm>
              <a:off x="4806187" y="684783"/>
              <a:ext cx="581152" cy="58115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Down Arrow 4"/>
            <p:cNvSpPr/>
            <p:nvPr/>
          </p:nvSpPr>
          <p:spPr>
            <a:xfrm>
              <a:off x="4936946" y="684783"/>
              <a:ext cx="319634" cy="437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246598" y="1234102"/>
            <a:ext cx="1797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= Planned Release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Unused features is a common problem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Source:  Standish Group, CHAOS Report 2006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Release Results</a:t>
            </a:r>
            <a:endParaRPr lang="en-US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1325707" y="1426671"/>
          <a:ext cx="5598795" cy="3278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>
          <a:xfrm>
            <a:off x="457200" y="1064029"/>
            <a:ext cx="8220075" cy="3641322"/>
          </a:xfrm>
        </p:spPr>
        <p:txBody>
          <a:bodyPr/>
          <a:lstStyle/>
          <a:p>
            <a:r>
              <a:rPr lang="en-US" dirty="0" smtClean="0"/>
              <a:t>New Program Objective:  </a:t>
            </a:r>
            <a:r>
              <a:rPr lang="en-US" b="0" dirty="0" smtClean="0"/>
              <a:t>Deliver highest Business priority change requests and defect fixes</a:t>
            </a:r>
          </a:p>
          <a:p>
            <a:pPr>
              <a:buFont typeface="Arial" pitchFamily="34" charset="0"/>
              <a:buChar char="•"/>
            </a:pPr>
            <a:r>
              <a:rPr lang="en-US" b="0" dirty="0" smtClean="0"/>
              <a:t>Option 1:  3-phased waterfall program with fixed scope.</a:t>
            </a:r>
          </a:p>
          <a:p>
            <a:pPr>
              <a:buFont typeface="Arial" pitchFamily="34" charset="0"/>
              <a:buChar char="•"/>
            </a:pPr>
            <a:endParaRPr lang="en-US" b="0" dirty="0" smtClean="0"/>
          </a:p>
          <a:p>
            <a:pPr>
              <a:buFont typeface="Arial" pitchFamily="34" charset="0"/>
              <a:buChar char="•"/>
            </a:pPr>
            <a:endParaRPr lang="en-US" b="0" dirty="0" smtClean="0"/>
          </a:p>
          <a:p>
            <a:pPr>
              <a:buFont typeface="Arial" pitchFamily="34" charset="0"/>
              <a:buChar char="•"/>
            </a:pPr>
            <a:endParaRPr lang="en-US" b="0" dirty="0" smtClean="0"/>
          </a:p>
          <a:p>
            <a:pPr>
              <a:buFont typeface="Arial" pitchFamily="34" charset="0"/>
              <a:buChar char="•"/>
            </a:pPr>
            <a:endParaRPr lang="en-US" b="0" dirty="0" smtClean="0"/>
          </a:p>
          <a:p>
            <a:pPr>
              <a:buFont typeface="Arial" pitchFamily="34" charset="0"/>
              <a:buChar char="•"/>
            </a:pPr>
            <a:r>
              <a:rPr lang="en-US" b="0" dirty="0" smtClean="0"/>
              <a:t>Option 2:  Agile Scrum program with flexible scope.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Point:  Waterfall or Agile?</a:t>
            </a:r>
            <a:endParaRPr lang="en-US" dirty="0"/>
          </a:p>
        </p:txBody>
      </p:sp>
      <p:graphicFrame>
        <p:nvGraphicFramePr>
          <p:cNvPr id="9" name="Diagram 8"/>
          <p:cNvGraphicFramePr/>
          <p:nvPr/>
        </p:nvGraphicFramePr>
        <p:xfrm>
          <a:off x="1489209" y="2106766"/>
          <a:ext cx="4645602" cy="1101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29413" y="2105202"/>
            <a:ext cx="257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8 Month Delay for any Business Value!</a:t>
            </a:r>
            <a:endParaRPr lang="en-US" sz="1600" dirty="0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6266503" y="2187227"/>
            <a:ext cx="252165" cy="273654"/>
            <a:chOff x="5279707" y="1059782"/>
            <a:chExt cx="359092" cy="359092"/>
          </a:xfrm>
        </p:grpSpPr>
        <p:sp>
          <p:nvSpPr>
            <p:cNvPr id="12" name="Down Arrow 11"/>
            <p:cNvSpPr/>
            <p:nvPr/>
          </p:nvSpPr>
          <p:spPr>
            <a:xfrm>
              <a:off x="5279707" y="1059782"/>
              <a:ext cx="359092" cy="359092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chemeClr val="accent2"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Down Arrow 4"/>
            <p:cNvSpPr/>
            <p:nvPr/>
          </p:nvSpPr>
          <p:spPr>
            <a:xfrm>
              <a:off x="5360503" y="1059782"/>
              <a:ext cx="197500" cy="2702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700" kern="1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464270" y="3991321"/>
            <a:ext cx="4645602" cy="330046"/>
            <a:chOff x="914399" y="1289049"/>
            <a:chExt cx="5181600" cy="552449"/>
          </a:xfrm>
        </p:grpSpPr>
        <p:sp>
          <p:nvSpPr>
            <p:cNvPr id="15" name="Rounded Rectangle 14"/>
            <p:cNvSpPr/>
            <p:nvPr/>
          </p:nvSpPr>
          <p:spPr>
            <a:xfrm>
              <a:off x="914399" y="1289049"/>
              <a:ext cx="5181600" cy="55244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930580" y="1305230"/>
              <a:ext cx="4332945" cy="5200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Approx. 2 Releases per Quarter</a:t>
              </a:r>
              <a:endParaRPr lang="en-US" sz="1400" kern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541200" y="4305005"/>
            <a:ext cx="237665" cy="207176"/>
            <a:chOff x="5279707" y="1059782"/>
            <a:chExt cx="359092" cy="359092"/>
          </a:xfrm>
        </p:grpSpPr>
        <p:sp>
          <p:nvSpPr>
            <p:cNvPr id="18" name="Down Arrow 17"/>
            <p:cNvSpPr/>
            <p:nvPr/>
          </p:nvSpPr>
          <p:spPr>
            <a:xfrm>
              <a:off x="5279707" y="1059782"/>
              <a:ext cx="359092" cy="35909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Down Arrow 4"/>
            <p:cNvSpPr/>
            <p:nvPr/>
          </p:nvSpPr>
          <p:spPr>
            <a:xfrm>
              <a:off x="5360503" y="1059782"/>
              <a:ext cx="197500" cy="2702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700" kern="12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950268" y="4305005"/>
            <a:ext cx="237665" cy="207176"/>
            <a:chOff x="5279707" y="1059782"/>
            <a:chExt cx="359092" cy="359092"/>
          </a:xfrm>
        </p:grpSpPr>
        <p:sp>
          <p:nvSpPr>
            <p:cNvPr id="21" name="Down Arrow 20"/>
            <p:cNvSpPr/>
            <p:nvPr/>
          </p:nvSpPr>
          <p:spPr>
            <a:xfrm>
              <a:off x="5279707" y="1059782"/>
              <a:ext cx="359092" cy="35909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Down Arrow 4"/>
            <p:cNvSpPr/>
            <p:nvPr/>
          </p:nvSpPr>
          <p:spPr>
            <a:xfrm>
              <a:off x="5360503" y="1059782"/>
              <a:ext cx="197500" cy="2702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700" kern="12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392588" y="4305005"/>
            <a:ext cx="237665" cy="207176"/>
            <a:chOff x="5279707" y="1059782"/>
            <a:chExt cx="359092" cy="359092"/>
          </a:xfrm>
        </p:grpSpPr>
        <p:sp>
          <p:nvSpPr>
            <p:cNvPr id="24" name="Down Arrow 23"/>
            <p:cNvSpPr/>
            <p:nvPr/>
          </p:nvSpPr>
          <p:spPr>
            <a:xfrm>
              <a:off x="5279707" y="1059782"/>
              <a:ext cx="359092" cy="35909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Down Arrow 4"/>
            <p:cNvSpPr/>
            <p:nvPr/>
          </p:nvSpPr>
          <p:spPr>
            <a:xfrm>
              <a:off x="5360503" y="1059782"/>
              <a:ext cx="197500" cy="2702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700" kern="12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818282" y="4305005"/>
            <a:ext cx="237665" cy="207176"/>
            <a:chOff x="5279707" y="1059782"/>
            <a:chExt cx="359092" cy="359092"/>
          </a:xfrm>
        </p:grpSpPr>
        <p:sp>
          <p:nvSpPr>
            <p:cNvPr id="27" name="Down Arrow 26"/>
            <p:cNvSpPr/>
            <p:nvPr/>
          </p:nvSpPr>
          <p:spPr>
            <a:xfrm>
              <a:off x="5279707" y="1059782"/>
              <a:ext cx="359092" cy="35909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Down Arrow 4"/>
            <p:cNvSpPr/>
            <p:nvPr/>
          </p:nvSpPr>
          <p:spPr>
            <a:xfrm>
              <a:off x="5360503" y="1059782"/>
              <a:ext cx="197500" cy="2702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700" kern="12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243976" y="4305005"/>
            <a:ext cx="237665" cy="207176"/>
            <a:chOff x="5279707" y="1059782"/>
            <a:chExt cx="359092" cy="359092"/>
          </a:xfrm>
        </p:grpSpPr>
        <p:sp>
          <p:nvSpPr>
            <p:cNvPr id="30" name="Down Arrow 29"/>
            <p:cNvSpPr/>
            <p:nvPr/>
          </p:nvSpPr>
          <p:spPr>
            <a:xfrm>
              <a:off x="5279707" y="1059782"/>
              <a:ext cx="359092" cy="35909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Down Arrow 4"/>
            <p:cNvSpPr/>
            <p:nvPr/>
          </p:nvSpPr>
          <p:spPr>
            <a:xfrm>
              <a:off x="5360503" y="1059782"/>
              <a:ext cx="197500" cy="2702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700" kern="12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669670" y="4305005"/>
            <a:ext cx="237665" cy="207176"/>
            <a:chOff x="5279707" y="1059782"/>
            <a:chExt cx="359092" cy="359092"/>
          </a:xfrm>
        </p:grpSpPr>
        <p:sp>
          <p:nvSpPr>
            <p:cNvPr id="33" name="Down Arrow 32"/>
            <p:cNvSpPr/>
            <p:nvPr/>
          </p:nvSpPr>
          <p:spPr>
            <a:xfrm>
              <a:off x="5279707" y="1059782"/>
              <a:ext cx="359092" cy="35909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Down Arrow 4"/>
            <p:cNvSpPr/>
            <p:nvPr/>
          </p:nvSpPr>
          <p:spPr>
            <a:xfrm>
              <a:off x="5360503" y="1059782"/>
              <a:ext cx="197500" cy="2702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700" kern="12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095364" y="4305005"/>
            <a:ext cx="237665" cy="207176"/>
            <a:chOff x="5279707" y="1059782"/>
            <a:chExt cx="359092" cy="359092"/>
          </a:xfrm>
        </p:grpSpPr>
        <p:sp>
          <p:nvSpPr>
            <p:cNvPr id="36" name="Down Arrow 35"/>
            <p:cNvSpPr/>
            <p:nvPr/>
          </p:nvSpPr>
          <p:spPr>
            <a:xfrm>
              <a:off x="5279707" y="1059782"/>
              <a:ext cx="359092" cy="35909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Down Arrow 4"/>
            <p:cNvSpPr/>
            <p:nvPr/>
          </p:nvSpPr>
          <p:spPr>
            <a:xfrm>
              <a:off x="5360503" y="1059782"/>
              <a:ext cx="197500" cy="2702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700" kern="12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521058" y="4305005"/>
            <a:ext cx="237665" cy="207176"/>
            <a:chOff x="5279707" y="1059782"/>
            <a:chExt cx="359092" cy="359092"/>
          </a:xfrm>
        </p:grpSpPr>
        <p:sp>
          <p:nvSpPr>
            <p:cNvPr id="39" name="Down Arrow 38"/>
            <p:cNvSpPr/>
            <p:nvPr/>
          </p:nvSpPr>
          <p:spPr>
            <a:xfrm>
              <a:off x="5279707" y="1059782"/>
              <a:ext cx="359092" cy="35909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Down Arrow 4"/>
            <p:cNvSpPr/>
            <p:nvPr/>
          </p:nvSpPr>
          <p:spPr>
            <a:xfrm>
              <a:off x="5360503" y="1059782"/>
              <a:ext cx="197500" cy="2702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700" kern="12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946752" y="4305005"/>
            <a:ext cx="237665" cy="207176"/>
            <a:chOff x="5279707" y="1059782"/>
            <a:chExt cx="359092" cy="359092"/>
          </a:xfrm>
        </p:grpSpPr>
        <p:sp>
          <p:nvSpPr>
            <p:cNvPr id="42" name="Down Arrow 41"/>
            <p:cNvSpPr/>
            <p:nvPr/>
          </p:nvSpPr>
          <p:spPr>
            <a:xfrm>
              <a:off x="5279707" y="1059782"/>
              <a:ext cx="359092" cy="35909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Down Arrow 4"/>
            <p:cNvSpPr/>
            <p:nvPr/>
          </p:nvSpPr>
          <p:spPr>
            <a:xfrm>
              <a:off x="5360503" y="1059782"/>
              <a:ext cx="197500" cy="2702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700" kern="1200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372446" y="4305005"/>
            <a:ext cx="237665" cy="207176"/>
            <a:chOff x="5317807" y="974057"/>
            <a:chExt cx="359092" cy="359092"/>
          </a:xfrm>
        </p:grpSpPr>
        <p:sp>
          <p:nvSpPr>
            <p:cNvPr id="45" name="Down Arrow 44"/>
            <p:cNvSpPr/>
            <p:nvPr/>
          </p:nvSpPr>
          <p:spPr>
            <a:xfrm>
              <a:off x="5317807" y="974057"/>
              <a:ext cx="359092" cy="35909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Down Arrow 4"/>
            <p:cNvSpPr/>
            <p:nvPr/>
          </p:nvSpPr>
          <p:spPr>
            <a:xfrm>
              <a:off x="5360503" y="1059782"/>
              <a:ext cx="197500" cy="2702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700" kern="1200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798140" y="4305005"/>
            <a:ext cx="237665" cy="207176"/>
            <a:chOff x="5279707" y="1059782"/>
            <a:chExt cx="359092" cy="359092"/>
          </a:xfrm>
        </p:grpSpPr>
        <p:sp>
          <p:nvSpPr>
            <p:cNvPr id="48" name="Down Arrow 47"/>
            <p:cNvSpPr/>
            <p:nvPr/>
          </p:nvSpPr>
          <p:spPr>
            <a:xfrm>
              <a:off x="5279707" y="1059782"/>
              <a:ext cx="359092" cy="35909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Down Arrow 4"/>
            <p:cNvSpPr/>
            <p:nvPr/>
          </p:nvSpPr>
          <p:spPr>
            <a:xfrm>
              <a:off x="5360503" y="1059782"/>
              <a:ext cx="197500" cy="2702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7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65138" y="1929161"/>
            <a:ext cx="4457522" cy="1371252"/>
          </a:xfrm>
          <a:prstGeom prst="rect">
            <a:avLst/>
          </a:prstGeom>
        </p:spPr>
        <p:txBody>
          <a:bodyPr anchor="b"/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Scrum</a:t>
            </a:r>
            <a:endParaRPr kumimoji="0" lang="en-US" sz="1800" b="0" i="0" u="none" strike="noStrike" kern="10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</p:txBody>
      </p:sp>
      <p:pic>
        <p:nvPicPr>
          <p:cNvPr id="1026" name="Picture 2" descr="http://intheloose.com/wp-content/uploads/2013/09/rugby-scrum.jpg"/>
          <p:cNvPicPr>
            <a:picLocks noChangeAspect="1" noChangeArrowheads="1"/>
          </p:cNvPicPr>
          <p:nvPr/>
        </p:nvPicPr>
        <p:blipFill>
          <a:blip r:embed="rId3"/>
          <a:srcRect r="46873"/>
          <a:stretch>
            <a:fillRect/>
          </a:stretch>
        </p:blipFill>
        <p:spPr bwMode="auto">
          <a:xfrm>
            <a:off x="5029199" y="1"/>
            <a:ext cx="4114801" cy="5150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7"/>
          </p:nvPr>
        </p:nvSpPr>
        <p:spPr>
          <a:xfrm>
            <a:off x="457200" y="1142999"/>
            <a:ext cx="8220075" cy="3562351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Scrum in 100 words</a:t>
            </a:r>
          </a:p>
          <a:p>
            <a:pPr>
              <a:buFont typeface="Arial" pitchFamily="34" charset="0"/>
              <a:buChar char="•"/>
            </a:pPr>
            <a:r>
              <a:rPr lang="en-US" b="0" dirty="0" smtClean="0"/>
              <a:t>Scrum is an agile process that allows us to focus on delivering the highest business value in the shortest time. </a:t>
            </a:r>
          </a:p>
          <a:p>
            <a:pPr>
              <a:buFont typeface="Arial" pitchFamily="34" charset="0"/>
              <a:buChar char="•"/>
            </a:pPr>
            <a:r>
              <a:rPr lang="en-US" b="0" dirty="0" smtClean="0"/>
              <a:t>It allows us to rapidly and repeatedly inspect actual working software (every two weeks to one month).</a:t>
            </a:r>
          </a:p>
          <a:p>
            <a:pPr>
              <a:buFont typeface="Arial" pitchFamily="34" charset="0"/>
              <a:buChar char="•"/>
            </a:pPr>
            <a:r>
              <a:rPr lang="en-US" b="0" dirty="0" smtClean="0"/>
              <a:t>The business sets the priorities. Teams self-organize to determine the best way to deliver the highest priority features. </a:t>
            </a:r>
          </a:p>
          <a:p>
            <a:pPr>
              <a:buFont typeface="Arial" pitchFamily="34" charset="0"/>
              <a:buChar char="•"/>
            </a:pPr>
            <a:r>
              <a:rPr lang="en-US" b="0" dirty="0" smtClean="0"/>
              <a:t>Every two weeks to a month anyone can see real working software and decide to release it as is or continue to enhance it for another sprint.</a:t>
            </a:r>
          </a:p>
          <a:p>
            <a:endParaRPr lang="en-US" dirty="0" smtClean="0"/>
          </a:p>
          <a:p>
            <a:pPr algn="r">
              <a:buNone/>
            </a:pPr>
            <a:r>
              <a:rPr lang="en-US" sz="1100" dirty="0" smtClean="0"/>
              <a:t>…With Thanks to Mountain Goat Software, LLC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Scrum?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Scrum?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b="16185"/>
          <a:stretch>
            <a:fillRect/>
          </a:stretch>
        </p:blipFill>
        <p:spPr bwMode="auto">
          <a:xfrm>
            <a:off x="833480" y="1268193"/>
            <a:ext cx="6938920" cy="265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32068" y="1855631"/>
            <a:ext cx="504999" cy="22336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400" dirty="0" smtClean="0"/>
              <a:t>24 hrs 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878041" y="2756117"/>
            <a:ext cx="676048" cy="26803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400" dirty="0" smtClean="0"/>
              <a:t>2-4 wks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43478" y="4205318"/>
            <a:ext cx="1433545" cy="27778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400" dirty="0" smtClean="0"/>
              <a:t>Product Backlog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877078" y="4205318"/>
            <a:ext cx="1433545" cy="27778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400" dirty="0" smtClean="0"/>
              <a:t>Sprint Backlog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528" y="4205318"/>
            <a:ext cx="1433545" cy="27778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400" dirty="0" smtClean="0"/>
              <a:t>Sprint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226198" y="4165520"/>
            <a:ext cx="2215477" cy="35738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400" dirty="0" smtClean="0"/>
              <a:t>Tested, Working Increment of Software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Scrum?</a:t>
            </a:r>
            <a:endParaRPr lang="en-US" dirty="0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1419716" y="1274073"/>
            <a:ext cx="5262089" cy="3573834"/>
            <a:chOff x="816" y="720"/>
            <a:chExt cx="4320" cy="2934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auto">
            <a:xfrm>
              <a:off x="2352" y="1392"/>
              <a:ext cx="2400" cy="196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6600"/>
                </a:gs>
                <a:gs pos="100000">
                  <a:srgbClr val="993300"/>
                </a:gs>
              </a:gsLst>
              <a:lin ang="5400000" scaled="1"/>
            </a:gra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3072" y="2362"/>
              <a:ext cx="960" cy="51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</a:rPr>
                <a:t>Plan Driven</a:t>
              </a: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816" y="1104"/>
              <a:ext cx="4320" cy="240"/>
            </a:xfrm>
            <a:prstGeom prst="rect">
              <a:avLst/>
            </a:prstGeom>
            <a:solidFill>
              <a:srgbClr val="FFCC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816" y="3408"/>
              <a:ext cx="4320" cy="240"/>
            </a:xfrm>
            <a:prstGeom prst="rect">
              <a:avLst/>
            </a:prstGeom>
            <a:solidFill>
              <a:srgbClr val="FFCC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855" y="3414"/>
              <a:ext cx="1488" cy="22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</a:rPr>
                <a:t>Estimates</a:t>
              </a: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3216" y="1116"/>
              <a:ext cx="672" cy="22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 dirty="0">
                  <a:solidFill>
                    <a:srgbClr val="000000"/>
                  </a:solidFill>
                </a:rPr>
                <a:t>Features</a:t>
              </a:r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2007" y="3424"/>
              <a:ext cx="672" cy="22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 dirty="0">
                  <a:solidFill>
                    <a:srgbClr val="000000"/>
                  </a:solidFill>
                </a:rPr>
                <a:t>Cost</a:t>
              </a: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4301" y="3427"/>
              <a:ext cx="787" cy="22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 dirty="0">
                  <a:solidFill>
                    <a:srgbClr val="000000"/>
                  </a:solidFill>
                </a:rPr>
                <a:t>Schedule</a:t>
              </a: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912" y="1872"/>
              <a:ext cx="1920" cy="78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 dirty="0">
                  <a:solidFill>
                    <a:srgbClr val="000000"/>
                  </a:solidFill>
                </a:rPr>
                <a:t>The planned features (scope) first are defined in detail, driving the cost / schedule estimates.</a:t>
              </a:r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816" y="720"/>
              <a:ext cx="2521" cy="33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b="1" dirty="0" smtClean="0"/>
                <a:t>Waterfall Project</a:t>
              </a:r>
              <a:endParaRPr lang="en-US" sz="2000" b="1" dirty="0"/>
            </a:p>
          </p:txBody>
        </p:sp>
        <p:sp>
          <p:nvSpPr>
            <p:cNvPr id="17" name="AutoShape 14"/>
            <p:cNvSpPr>
              <a:spLocks noChangeArrowheads="1"/>
            </p:cNvSpPr>
            <p:nvPr/>
          </p:nvSpPr>
          <p:spPr bwMode="auto">
            <a:xfrm rot="-1562788">
              <a:off x="4297" y="1488"/>
              <a:ext cx="624" cy="1536"/>
            </a:xfrm>
            <a:prstGeom prst="curvedLeftArrow">
              <a:avLst>
                <a:gd name="adj1" fmla="val 50735"/>
                <a:gd name="adj2" fmla="val 99966"/>
                <a:gd name="adj3" fmla="val 33333"/>
              </a:avLst>
            </a:prstGeom>
            <a:solidFill>
              <a:srgbClr val="FF99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 smtClean="0"/>
              <a:t>Before…</a:t>
            </a:r>
          </a:p>
          <a:p>
            <a:r>
              <a:rPr lang="en-US" dirty="0" smtClean="0"/>
              <a:t>A significant proportion of features were rarely or never used.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Now…</a:t>
            </a:r>
          </a:p>
          <a:p>
            <a:r>
              <a:rPr lang="en-US" dirty="0" smtClean="0"/>
              <a:t>New features are highly anticipated by users and quickly adopted.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Look Back…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Scrum?</a:t>
            </a:r>
            <a:endParaRPr lang="en-US" dirty="0"/>
          </a:p>
        </p:txBody>
      </p:sp>
      <p:grpSp>
        <p:nvGrpSpPr>
          <p:cNvPr id="18" name="Group 3"/>
          <p:cNvGrpSpPr>
            <a:grpSpLocks/>
          </p:cNvGrpSpPr>
          <p:nvPr/>
        </p:nvGrpSpPr>
        <p:grpSpPr bwMode="auto">
          <a:xfrm>
            <a:off x="1497027" y="1130386"/>
            <a:ext cx="5308375" cy="3597898"/>
            <a:chOff x="816" y="720"/>
            <a:chExt cx="4320" cy="2928"/>
          </a:xfrm>
        </p:grpSpPr>
        <p:sp>
          <p:nvSpPr>
            <p:cNvPr id="19" name="AutoShape 4"/>
            <p:cNvSpPr>
              <a:spLocks noChangeArrowheads="1"/>
            </p:cNvSpPr>
            <p:nvPr/>
          </p:nvSpPr>
          <p:spPr bwMode="auto">
            <a:xfrm flipV="1">
              <a:off x="2352" y="1392"/>
              <a:ext cx="2400" cy="196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6600"/>
                </a:gs>
                <a:gs pos="100000">
                  <a:srgbClr val="993300"/>
                </a:gs>
              </a:gsLst>
              <a:lin ang="5400000" scaled="1"/>
            </a:gra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>
              <a:off x="2862" y="1671"/>
              <a:ext cx="1392" cy="51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</a:rPr>
                <a:t>Value / Vision Driven</a:t>
              </a:r>
            </a:p>
          </p:txBody>
        </p:sp>
        <p:sp>
          <p:nvSpPr>
            <p:cNvPr id="21" name="Rectangle 6"/>
            <p:cNvSpPr>
              <a:spLocks noChangeArrowheads="1"/>
            </p:cNvSpPr>
            <p:nvPr/>
          </p:nvSpPr>
          <p:spPr bwMode="auto">
            <a:xfrm>
              <a:off x="816" y="1104"/>
              <a:ext cx="4320" cy="240"/>
            </a:xfrm>
            <a:prstGeom prst="rect">
              <a:avLst/>
            </a:prstGeom>
            <a:solidFill>
              <a:srgbClr val="FFCC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855" y="1110"/>
              <a:ext cx="1488" cy="21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</a:rPr>
                <a:t>Constraints</a:t>
              </a:r>
            </a:p>
          </p:txBody>
        </p:sp>
        <p:sp>
          <p:nvSpPr>
            <p:cNvPr id="23" name="Rectangle 8"/>
            <p:cNvSpPr>
              <a:spLocks noChangeArrowheads="1"/>
            </p:cNvSpPr>
            <p:nvPr/>
          </p:nvSpPr>
          <p:spPr bwMode="auto">
            <a:xfrm>
              <a:off x="816" y="3408"/>
              <a:ext cx="4320" cy="240"/>
            </a:xfrm>
            <a:prstGeom prst="rect">
              <a:avLst/>
            </a:prstGeom>
            <a:solidFill>
              <a:srgbClr val="FFCC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855" y="3414"/>
              <a:ext cx="1488" cy="21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</a:rPr>
                <a:t>Estimates</a:t>
              </a:r>
            </a:p>
          </p:txBody>
        </p:sp>
        <p:sp>
          <p:nvSpPr>
            <p:cNvPr id="25" name="Text Box 10"/>
            <p:cNvSpPr txBox="1">
              <a:spLocks noChangeArrowheads="1"/>
            </p:cNvSpPr>
            <p:nvPr/>
          </p:nvSpPr>
          <p:spPr bwMode="auto">
            <a:xfrm>
              <a:off x="3216" y="3429"/>
              <a:ext cx="672" cy="21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 dirty="0">
                  <a:solidFill>
                    <a:srgbClr val="000000"/>
                  </a:solidFill>
                </a:rPr>
                <a:t>Features</a:t>
              </a:r>
            </a:p>
          </p:txBody>
        </p:sp>
        <p:sp>
          <p:nvSpPr>
            <p:cNvPr id="26" name="Text Box 11"/>
            <p:cNvSpPr txBox="1">
              <a:spLocks noChangeArrowheads="1"/>
            </p:cNvSpPr>
            <p:nvPr/>
          </p:nvSpPr>
          <p:spPr bwMode="auto">
            <a:xfrm>
              <a:off x="2007" y="1122"/>
              <a:ext cx="672" cy="21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 dirty="0">
                  <a:solidFill>
                    <a:srgbClr val="000000"/>
                  </a:solidFill>
                </a:rPr>
                <a:t>Cost</a:t>
              </a:r>
            </a:p>
          </p:txBody>
        </p:sp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4254" y="1125"/>
              <a:ext cx="834" cy="21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 dirty="0">
                  <a:solidFill>
                    <a:srgbClr val="000000"/>
                  </a:solidFill>
                </a:rPr>
                <a:t>Schedule</a:t>
              </a:r>
            </a:p>
          </p:txBody>
        </p: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816" y="1824"/>
              <a:ext cx="1670" cy="91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 dirty="0">
                  <a:solidFill>
                    <a:srgbClr val="000000"/>
                  </a:solidFill>
                </a:rPr>
                <a:t>Cost and schedule are </a:t>
              </a:r>
              <a:r>
                <a:rPr lang="en-US" sz="1200" dirty="0" smtClean="0">
                  <a:solidFill>
                    <a:srgbClr val="000000"/>
                  </a:solidFill>
                </a:rPr>
                <a:t>fixed</a:t>
              </a:r>
              <a:r>
                <a:rPr lang="en-US" sz="1200" dirty="0">
                  <a:solidFill>
                    <a:srgbClr val="000000"/>
                  </a:solidFill>
                </a:rPr>
                <a:t>, and the team </a:t>
              </a:r>
              <a:r>
                <a:rPr lang="en-US" sz="1200" dirty="0" smtClean="0">
                  <a:solidFill>
                    <a:srgbClr val="000000"/>
                  </a:solidFill>
                </a:rPr>
                <a:t>works </a:t>
              </a:r>
              <a:r>
                <a:rPr lang="en-US" sz="1200" dirty="0">
                  <a:solidFill>
                    <a:srgbClr val="000000"/>
                  </a:solidFill>
                </a:rPr>
                <a:t>to implement the highest value features as defined by the customer, so that scope remains flexible.</a:t>
              </a:r>
            </a:p>
          </p:txBody>
        </p:sp>
        <p:sp>
          <p:nvSpPr>
            <p:cNvPr id="29" name="Text Box 14"/>
            <p:cNvSpPr txBox="1">
              <a:spLocks noChangeArrowheads="1"/>
            </p:cNvSpPr>
            <p:nvPr/>
          </p:nvSpPr>
          <p:spPr bwMode="auto">
            <a:xfrm>
              <a:off x="816" y="720"/>
              <a:ext cx="1488" cy="30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b="1" dirty="0" smtClean="0"/>
                <a:t>Agile Project</a:t>
              </a:r>
              <a:endParaRPr lang="en-US" sz="20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Scrum?</a:t>
            </a:r>
            <a:endParaRPr lang="en-US" dirty="0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1127685" y="1137687"/>
            <a:ext cx="6098501" cy="3581247"/>
            <a:chOff x="480" y="731"/>
            <a:chExt cx="4800" cy="2899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auto">
            <a:xfrm>
              <a:off x="1584" y="1623"/>
              <a:ext cx="2064" cy="16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6600"/>
                </a:gs>
                <a:gs pos="100000">
                  <a:srgbClr val="993300"/>
                </a:gs>
              </a:gsLst>
              <a:lin ang="5400000" scaled="1"/>
            </a:gra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2132" y="2296"/>
              <a:ext cx="960" cy="52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</a:rPr>
                <a:t>Plan Driven</a:t>
              </a: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480" y="1329"/>
              <a:ext cx="4800" cy="240"/>
            </a:xfrm>
            <a:prstGeom prst="rect">
              <a:avLst/>
            </a:prstGeom>
            <a:solidFill>
              <a:srgbClr val="FFCC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480" y="1334"/>
              <a:ext cx="1489" cy="24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 b="1" dirty="0">
                  <a:solidFill>
                    <a:schemeClr val="bg1"/>
                  </a:solidFill>
                </a:rPr>
                <a:t>Constraints</a:t>
              </a: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480" y="3375"/>
              <a:ext cx="4800" cy="240"/>
            </a:xfrm>
            <a:prstGeom prst="rect">
              <a:avLst/>
            </a:prstGeom>
            <a:solidFill>
              <a:srgbClr val="FFCC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480" y="3380"/>
              <a:ext cx="1489" cy="24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 b="1" dirty="0">
                  <a:solidFill>
                    <a:schemeClr val="bg1"/>
                  </a:solidFill>
                </a:rPr>
                <a:t>Estimates</a:t>
              </a:r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2073" y="1329"/>
              <a:ext cx="912" cy="24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b="1" dirty="0">
                  <a:solidFill>
                    <a:srgbClr val="000000"/>
                  </a:solidFill>
                </a:rPr>
                <a:t>Features</a:t>
              </a: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1344" y="3377"/>
              <a:ext cx="672" cy="24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b="1" dirty="0">
                  <a:solidFill>
                    <a:srgbClr val="000000"/>
                  </a:solidFill>
                </a:rPr>
                <a:t>Cost</a:t>
              </a: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2832" y="3381"/>
              <a:ext cx="959" cy="24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b="1" dirty="0">
                  <a:solidFill>
                    <a:srgbClr val="000000"/>
                  </a:solidFill>
                </a:rPr>
                <a:t>Schedule</a:t>
              </a:r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1969" y="731"/>
              <a:ext cx="1055" cy="25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 dirty="0"/>
                <a:t>Waterfall</a:t>
              </a:r>
            </a:p>
          </p:txBody>
        </p:sp>
        <p:sp>
          <p:nvSpPr>
            <p:cNvPr id="17" name="AutoShape 14"/>
            <p:cNvSpPr>
              <a:spLocks noChangeArrowheads="1"/>
            </p:cNvSpPr>
            <p:nvPr/>
          </p:nvSpPr>
          <p:spPr bwMode="auto">
            <a:xfrm flipV="1">
              <a:off x="3072" y="1623"/>
              <a:ext cx="2064" cy="16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6600"/>
                </a:gs>
                <a:gs pos="100000">
                  <a:srgbClr val="993300"/>
                </a:gs>
              </a:gsLst>
              <a:lin ang="5400000" scaled="1"/>
            </a:gra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3407" y="1805"/>
              <a:ext cx="1394" cy="52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</a:rPr>
                <a:t>Value / Vision Driven</a:t>
              </a:r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2877" y="1328"/>
              <a:ext cx="672" cy="24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b="1" dirty="0">
                  <a:solidFill>
                    <a:srgbClr val="000000"/>
                  </a:solidFill>
                </a:rPr>
                <a:t>Cost</a:t>
              </a:r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4255" y="1339"/>
              <a:ext cx="978" cy="24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b="1" dirty="0">
                  <a:solidFill>
                    <a:srgbClr val="000000"/>
                  </a:solidFill>
                </a:rPr>
                <a:t>Schedule</a:t>
              </a: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3764" y="3370"/>
              <a:ext cx="892" cy="24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b="1" dirty="0">
                  <a:solidFill>
                    <a:srgbClr val="000000"/>
                  </a:solidFill>
                </a:rPr>
                <a:t>Features</a:t>
              </a:r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3504" y="739"/>
              <a:ext cx="1056" cy="25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 dirty="0"/>
                <a:t>Agile</a:t>
              </a:r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1584" y="988"/>
              <a:ext cx="1823" cy="37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i="1" dirty="0"/>
                <a:t>The plan creates cost / schedule estimates.</a:t>
              </a:r>
            </a:p>
          </p:txBody>
        </p:sp>
        <p:sp>
          <p:nvSpPr>
            <p:cNvPr id="24" name="Text Box 21"/>
            <p:cNvSpPr txBox="1">
              <a:spLocks noChangeArrowheads="1"/>
            </p:cNvSpPr>
            <p:nvPr/>
          </p:nvSpPr>
          <p:spPr bwMode="auto">
            <a:xfrm>
              <a:off x="3407" y="988"/>
              <a:ext cx="1394" cy="37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i="1" dirty="0"/>
                <a:t>The vision creates feature estimates.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Education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Benefits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Trade-offs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Good Fit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Selling Agile to Executive Stakeholders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Scrum Team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906308"/>
          <a:ext cx="824983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8528"/>
                <a:gridCol w="905355"/>
                <a:gridCol w="5385947"/>
              </a:tblGrid>
              <a:tr h="2657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Role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Count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Primary Responsibilities</a:t>
                      </a:r>
                      <a:endParaRPr lang="en-US" sz="1200" dirty="0"/>
                    </a:p>
                  </a:txBody>
                  <a:tcPr/>
                </a:tc>
              </a:tr>
              <a:tr h="61108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Contracted</a:t>
                      </a:r>
                      <a:r>
                        <a:rPr lang="en-US" sz="1200" baseline="0" dirty="0" smtClean="0"/>
                        <a:t> Solution Architect &amp; Developer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Design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Development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Guide</a:t>
                      </a:r>
                      <a:r>
                        <a:rPr lang="en-US" sz="1200" baseline="0" dirty="0" smtClean="0"/>
                        <a:t> Internal Developers</a:t>
                      </a:r>
                      <a:endParaRPr lang="en-US" sz="1200" dirty="0"/>
                    </a:p>
                  </a:txBody>
                  <a:tcPr anchor="ctr"/>
                </a:tc>
              </a:tr>
              <a:tr h="32904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Developer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Design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Development</a:t>
                      </a:r>
                      <a:endParaRPr lang="en-US" sz="1200" dirty="0"/>
                    </a:p>
                  </a:txBody>
                  <a:tcPr anchor="ctr"/>
                </a:tc>
              </a:tr>
              <a:tr h="32904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Quality Assurance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Develop Test Plans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Execute QA Tests</a:t>
                      </a:r>
                      <a:endParaRPr lang="en-US" sz="1200" dirty="0"/>
                    </a:p>
                  </a:txBody>
                  <a:tcPr anchor="ctr"/>
                </a:tc>
              </a:tr>
              <a:tr h="32904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Business Analyst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Develop Requirements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Reduce Overhead</a:t>
                      </a:r>
                      <a:r>
                        <a:rPr lang="en-US" sz="1200" baseline="0" dirty="0" smtClean="0"/>
                        <a:t> for Product Owner</a:t>
                      </a:r>
                      <a:endParaRPr lang="en-US" sz="1200" dirty="0" smtClean="0"/>
                    </a:p>
                  </a:txBody>
                  <a:tcPr anchor="ctr"/>
                </a:tc>
              </a:tr>
              <a:tr h="94013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Product Owner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baseline="0" dirty="0" smtClean="0"/>
                        <a:t>Define “User Stories” (aka Backlog Items)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Prioritize Product</a:t>
                      </a:r>
                      <a:r>
                        <a:rPr lang="en-US" sz="1200" baseline="0" dirty="0" smtClean="0"/>
                        <a:t> Backlog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Define Acceptance Criteria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Control Points: 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Requirements Sign-off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Test Plan Sign-off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smtClean="0"/>
                        <a:t>UAT Sign-off</a:t>
                      </a:r>
                    </a:p>
                  </a:txBody>
                  <a:tcPr anchor="ctr"/>
                </a:tc>
              </a:tr>
              <a:tr h="32904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Scrum</a:t>
                      </a:r>
                      <a:r>
                        <a:rPr lang="en-US" sz="1200" baseline="0" dirty="0" smtClean="0"/>
                        <a:t> Master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Facilitate Scrum Process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200" dirty="0" smtClean="0"/>
                        <a:t>Coordinate with Cross Functional Teams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The team estimates “points” for each backlog item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Estimating</a:t>
            </a:r>
            <a:endParaRPr lang="en-US" dirty="0"/>
          </a:p>
        </p:txBody>
      </p:sp>
      <p:graphicFrame>
        <p:nvGraphicFramePr>
          <p:cNvPr id="6" name="Content Placeholder 4"/>
          <p:cNvGraphicFramePr>
            <a:graphicFrameLocks noGrp="1"/>
          </p:cNvGraphicFramePr>
          <p:nvPr>
            <p:ph idx="4294967295"/>
          </p:nvPr>
        </p:nvGraphicFramePr>
        <p:xfrm>
          <a:off x="929553" y="1615042"/>
          <a:ext cx="332685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493"/>
                <a:gridCol w="2434365"/>
              </a:tblGrid>
              <a:tr h="26220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Points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Definition</a:t>
                      </a:r>
                      <a:endParaRPr lang="en-US" sz="1400" dirty="0"/>
                    </a:p>
                  </a:txBody>
                  <a:tcPr/>
                </a:tc>
              </a:tr>
              <a:tr h="26220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“extra-small”</a:t>
                      </a:r>
                      <a:endParaRPr lang="en-US" sz="1400" dirty="0"/>
                    </a:p>
                  </a:txBody>
                  <a:tcPr/>
                </a:tc>
              </a:tr>
              <a:tr h="26220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“small”</a:t>
                      </a:r>
                      <a:endParaRPr lang="en-US" sz="1400" dirty="0"/>
                    </a:p>
                  </a:txBody>
                  <a:tcPr/>
                </a:tc>
              </a:tr>
              <a:tr h="26220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“medium”</a:t>
                      </a:r>
                      <a:endParaRPr lang="en-US" sz="1400" dirty="0"/>
                    </a:p>
                  </a:txBody>
                  <a:tcPr/>
                </a:tc>
              </a:tr>
              <a:tr h="26220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“large”</a:t>
                      </a:r>
                      <a:endParaRPr lang="en-US" sz="1400" dirty="0"/>
                    </a:p>
                  </a:txBody>
                  <a:tcPr/>
                </a:tc>
              </a:tr>
              <a:tr h="26220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“extra-large”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Averaging 15 story points per 2-week sprint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Sprint Velocity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3083" y="1207735"/>
            <a:ext cx="6285798" cy="36155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Sprint Burn Down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446" y="1229710"/>
            <a:ext cx="5872901" cy="37065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ide1.jpg"/>
          <p:cNvPicPr>
            <a:picLocks noChangeAspect="1"/>
          </p:cNvPicPr>
          <p:nvPr/>
        </p:nvPicPr>
        <p:blipFill>
          <a:blip r:embed="rId3"/>
          <a:srcRect l="53504"/>
          <a:stretch>
            <a:fillRect/>
          </a:stretch>
        </p:blipFill>
        <p:spPr>
          <a:xfrm>
            <a:off x="5119780" y="0"/>
            <a:ext cx="4024220" cy="5148263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457200" y="1143000"/>
            <a:ext cx="4343400" cy="2157413"/>
          </a:xfrm>
          <a:prstGeom prst="rect">
            <a:avLst/>
          </a:prstGeom>
        </p:spPr>
        <p:txBody>
          <a:bodyPr anchor="b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i="0" u="none" strike="noStrike" kern="1000" cap="none" spc="1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Results</a:t>
            </a:r>
            <a:endParaRPr kumimoji="0" lang="en-US" sz="2800" i="0" u="none" strike="noStrike" kern="1000" cap="none" spc="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7130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6 releases in the first 7 months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Releases &amp; Business Reaction</a:t>
            </a:r>
            <a:endParaRPr lang="en-US" dirty="0"/>
          </a:p>
        </p:txBody>
      </p:sp>
      <p:grpSp>
        <p:nvGrpSpPr>
          <p:cNvPr id="7" name="Group 9"/>
          <p:cNvGrpSpPr/>
          <p:nvPr/>
        </p:nvGrpSpPr>
        <p:grpSpPr>
          <a:xfrm>
            <a:off x="388818" y="1719602"/>
            <a:ext cx="8236567" cy="699917"/>
            <a:chOff x="914399" y="1289049"/>
            <a:chExt cx="5181600" cy="552449"/>
          </a:xfrm>
        </p:grpSpPr>
        <p:sp>
          <p:nvSpPr>
            <p:cNvPr id="8" name="Rounded Rectangle 7"/>
            <p:cNvSpPr/>
            <p:nvPr/>
          </p:nvSpPr>
          <p:spPr>
            <a:xfrm>
              <a:off x="914399" y="1289049"/>
              <a:ext cx="5181600" cy="55244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930580" y="1305230"/>
              <a:ext cx="5131358" cy="5200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    Aug          Sept        Oct         Nov         Dec           Jan            Feb</a:t>
              </a:r>
              <a:endParaRPr lang="en-US" sz="2000" kern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01728" y="2545872"/>
            <a:ext cx="598807" cy="538505"/>
            <a:chOff x="4806187" y="684783"/>
            <a:chExt cx="581152" cy="581152"/>
          </a:xfrm>
        </p:grpSpPr>
        <p:sp>
          <p:nvSpPr>
            <p:cNvPr id="11" name="Down Arrow 10"/>
            <p:cNvSpPr/>
            <p:nvPr/>
          </p:nvSpPr>
          <p:spPr>
            <a:xfrm>
              <a:off x="4806187" y="684783"/>
              <a:ext cx="581152" cy="58115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Down Arrow 4"/>
            <p:cNvSpPr/>
            <p:nvPr/>
          </p:nvSpPr>
          <p:spPr>
            <a:xfrm>
              <a:off x="4936946" y="684783"/>
              <a:ext cx="319634" cy="437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337552" y="2548144"/>
            <a:ext cx="598807" cy="538505"/>
            <a:chOff x="4806187" y="684783"/>
            <a:chExt cx="581152" cy="581152"/>
          </a:xfrm>
        </p:grpSpPr>
        <p:sp>
          <p:nvSpPr>
            <p:cNvPr id="14" name="Down Arrow 13"/>
            <p:cNvSpPr/>
            <p:nvPr/>
          </p:nvSpPr>
          <p:spPr>
            <a:xfrm>
              <a:off x="4806187" y="684783"/>
              <a:ext cx="581152" cy="58115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Down Arrow 4"/>
            <p:cNvSpPr/>
            <p:nvPr/>
          </p:nvSpPr>
          <p:spPr>
            <a:xfrm>
              <a:off x="4936946" y="684783"/>
              <a:ext cx="319634" cy="437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86512" y="2550416"/>
            <a:ext cx="598807" cy="538505"/>
            <a:chOff x="4806187" y="684783"/>
            <a:chExt cx="581152" cy="581152"/>
          </a:xfrm>
        </p:grpSpPr>
        <p:sp>
          <p:nvSpPr>
            <p:cNvPr id="17" name="Down Arrow 16"/>
            <p:cNvSpPr/>
            <p:nvPr/>
          </p:nvSpPr>
          <p:spPr>
            <a:xfrm>
              <a:off x="4806187" y="684783"/>
              <a:ext cx="581152" cy="58115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Down Arrow 4"/>
            <p:cNvSpPr/>
            <p:nvPr/>
          </p:nvSpPr>
          <p:spPr>
            <a:xfrm>
              <a:off x="4936946" y="684783"/>
              <a:ext cx="319634" cy="437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744144" y="2552688"/>
            <a:ext cx="598807" cy="538505"/>
            <a:chOff x="4806187" y="684783"/>
            <a:chExt cx="581152" cy="581152"/>
          </a:xfrm>
        </p:grpSpPr>
        <p:sp>
          <p:nvSpPr>
            <p:cNvPr id="20" name="Down Arrow 19"/>
            <p:cNvSpPr/>
            <p:nvPr/>
          </p:nvSpPr>
          <p:spPr>
            <a:xfrm>
              <a:off x="4806187" y="684783"/>
              <a:ext cx="581152" cy="58115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Down Arrow 4"/>
            <p:cNvSpPr/>
            <p:nvPr/>
          </p:nvSpPr>
          <p:spPr>
            <a:xfrm>
              <a:off x="4936946" y="684783"/>
              <a:ext cx="319634" cy="437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88128" y="2554960"/>
            <a:ext cx="598807" cy="538505"/>
            <a:chOff x="4806187" y="684783"/>
            <a:chExt cx="581152" cy="581152"/>
          </a:xfrm>
        </p:grpSpPr>
        <p:sp>
          <p:nvSpPr>
            <p:cNvPr id="23" name="Down Arrow 22"/>
            <p:cNvSpPr/>
            <p:nvPr/>
          </p:nvSpPr>
          <p:spPr>
            <a:xfrm>
              <a:off x="4806187" y="684783"/>
              <a:ext cx="581152" cy="58115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Down Arrow 4"/>
            <p:cNvSpPr/>
            <p:nvPr/>
          </p:nvSpPr>
          <p:spPr>
            <a:xfrm>
              <a:off x="4936946" y="684783"/>
              <a:ext cx="319634" cy="437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604816" y="2557232"/>
            <a:ext cx="598807" cy="538505"/>
            <a:chOff x="4806187" y="684783"/>
            <a:chExt cx="581152" cy="581152"/>
          </a:xfrm>
        </p:grpSpPr>
        <p:sp>
          <p:nvSpPr>
            <p:cNvPr id="26" name="Down Arrow 25"/>
            <p:cNvSpPr/>
            <p:nvPr/>
          </p:nvSpPr>
          <p:spPr>
            <a:xfrm>
              <a:off x="4806187" y="684783"/>
              <a:ext cx="581152" cy="58115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Down Arrow 4"/>
            <p:cNvSpPr/>
            <p:nvPr/>
          </p:nvSpPr>
          <p:spPr>
            <a:xfrm>
              <a:off x="4936946" y="684783"/>
              <a:ext cx="319634" cy="437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 dirty="0"/>
            </a:p>
          </p:txBody>
        </p:sp>
      </p:grpSp>
      <p:sp>
        <p:nvSpPr>
          <p:cNvPr id="28" name="Rounded Rectangle 27"/>
          <p:cNvSpPr/>
          <p:nvPr/>
        </p:nvSpPr>
        <p:spPr bwMode="auto">
          <a:xfrm>
            <a:off x="395785" y="1869740"/>
            <a:ext cx="2006221" cy="1323833"/>
          </a:xfrm>
          <a:prstGeom prst="roundRect">
            <a:avLst/>
          </a:prstGeom>
          <a:noFill/>
          <a:ln w="88900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stealth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2955" y="3548418"/>
            <a:ext cx="2961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Defect fixes from prior project</a:t>
            </a:r>
            <a:endParaRPr lang="en-US" sz="1400" dirty="0"/>
          </a:p>
        </p:txBody>
      </p:sp>
      <p:sp>
        <p:nvSpPr>
          <p:cNvPr id="30" name="Rounded Rectangle 29"/>
          <p:cNvSpPr/>
          <p:nvPr/>
        </p:nvSpPr>
        <p:spPr bwMode="auto">
          <a:xfrm>
            <a:off x="2745474" y="1885662"/>
            <a:ext cx="2904699" cy="1323833"/>
          </a:xfrm>
          <a:prstGeom prst="roundRect">
            <a:avLst/>
          </a:prstGeom>
          <a:noFill/>
          <a:ln w="88900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stealth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5627474" y="1887934"/>
            <a:ext cx="2997911" cy="1323833"/>
          </a:xfrm>
          <a:prstGeom prst="roundRect">
            <a:avLst/>
          </a:prstGeom>
          <a:noFill/>
          <a:ln w="88900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stealth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43450" y="3537042"/>
            <a:ext cx="3125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Usability improvements targeting Sales and Pricing users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5868536" y="3539314"/>
            <a:ext cx="3043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Changes to support Samsung HDD integration</a:t>
            </a:r>
            <a:endParaRPr lang="en-US" sz="14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7115767" y="1128533"/>
            <a:ext cx="450393" cy="428867"/>
            <a:chOff x="4806187" y="684783"/>
            <a:chExt cx="581152" cy="581152"/>
          </a:xfrm>
        </p:grpSpPr>
        <p:sp>
          <p:nvSpPr>
            <p:cNvPr id="35" name="Down Arrow 34"/>
            <p:cNvSpPr/>
            <p:nvPr/>
          </p:nvSpPr>
          <p:spPr>
            <a:xfrm>
              <a:off x="4806187" y="684783"/>
              <a:ext cx="581152" cy="58115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Down Arrow 4"/>
            <p:cNvSpPr/>
            <p:nvPr/>
          </p:nvSpPr>
          <p:spPr>
            <a:xfrm>
              <a:off x="4936946" y="684783"/>
              <a:ext cx="319634" cy="437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7682568" y="1009650"/>
            <a:ext cx="2028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= Release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/>
      <p:bldP spid="29" grpId="1"/>
      <p:bldP spid="30" grpId="0" animBg="1"/>
      <p:bldP spid="30" grpId="1" animBg="1"/>
      <p:bldP spid="31" grpId="0" animBg="1"/>
      <p:bldP spid="32" grpId="0"/>
      <p:bldP spid="32" grpId="1"/>
      <p:bldP spid="3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Agile Results vs. Waterfall</a:t>
            </a:r>
            <a:endParaRPr lang="en-US" dirty="0"/>
          </a:p>
        </p:txBody>
      </p:sp>
      <p:grpSp>
        <p:nvGrpSpPr>
          <p:cNvPr id="5" name="Group 9"/>
          <p:cNvGrpSpPr/>
          <p:nvPr/>
        </p:nvGrpSpPr>
        <p:grpSpPr>
          <a:xfrm>
            <a:off x="388818" y="1719602"/>
            <a:ext cx="8250215" cy="603879"/>
            <a:chOff x="914399" y="1289049"/>
            <a:chExt cx="5181600" cy="552449"/>
          </a:xfrm>
        </p:grpSpPr>
        <p:sp>
          <p:nvSpPr>
            <p:cNvPr id="6" name="Rounded Rectangle 5"/>
            <p:cNvSpPr/>
            <p:nvPr/>
          </p:nvSpPr>
          <p:spPr>
            <a:xfrm>
              <a:off x="914399" y="1289049"/>
              <a:ext cx="5181600" cy="55244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930580" y="1305230"/>
              <a:ext cx="5131358" cy="5200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kern="1200" dirty="0" smtClean="0"/>
                <a:t>    Aug        Sept        Oct        Nov        Dec        Jan        Feb</a:t>
              </a:r>
              <a:endParaRPr lang="en-US" sz="2300" kern="12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301728" y="2354657"/>
            <a:ext cx="464075" cy="396112"/>
            <a:chOff x="4806187" y="684783"/>
            <a:chExt cx="581152" cy="581152"/>
          </a:xfrm>
        </p:grpSpPr>
        <p:sp>
          <p:nvSpPr>
            <p:cNvPr id="9" name="Down Arrow 8"/>
            <p:cNvSpPr/>
            <p:nvPr/>
          </p:nvSpPr>
          <p:spPr>
            <a:xfrm>
              <a:off x="4806187" y="684783"/>
              <a:ext cx="581152" cy="58115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Down Arrow 4"/>
            <p:cNvSpPr/>
            <p:nvPr/>
          </p:nvSpPr>
          <p:spPr>
            <a:xfrm>
              <a:off x="4936946" y="684783"/>
              <a:ext cx="319634" cy="437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337552" y="2356929"/>
            <a:ext cx="464075" cy="396112"/>
            <a:chOff x="4806187" y="684783"/>
            <a:chExt cx="581152" cy="581152"/>
          </a:xfrm>
        </p:grpSpPr>
        <p:sp>
          <p:nvSpPr>
            <p:cNvPr id="12" name="Down Arrow 11"/>
            <p:cNvSpPr/>
            <p:nvPr/>
          </p:nvSpPr>
          <p:spPr>
            <a:xfrm>
              <a:off x="4806187" y="684783"/>
              <a:ext cx="581152" cy="58115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Down Arrow 4"/>
            <p:cNvSpPr/>
            <p:nvPr/>
          </p:nvSpPr>
          <p:spPr>
            <a:xfrm>
              <a:off x="4936946" y="684783"/>
              <a:ext cx="319634" cy="437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786512" y="2359201"/>
            <a:ext cx="464075" cy="396112"/>
            <a:chOff x="4806187" y="684783"/>
            <a:chExt cx="581152" cy="581152"/>
          </a:xfrm>
        </p:grpSpPr>
        <p:sp>
          <p:nvSpPr>
            <p:cNvPr id="15" name="Down Arrow 14"/>
            <p:cNvSpPr/>
            <p:nvPr/>
          </p:nvSpPr>
          <p:spPr>
            <a:xfrm>
              <a:off x="4806187" y="684783"/>
              <a:ext cx="581152" cy="58115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Down Arrow 4"/>
            <p:cNvSpPr/>
            <p:nvPr/>
          </p:nvSpPr>
          <p:spPr>
            <a:xfrm>
              <a:off x="4936946" y="684783"/>
              <a:ext cx="319634" cy="437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44144" y="2361473"/>
            <a:ext cx="464075" cy="396112"/>
            <a:chOff x="4806187" y="684783"/>
            <a:chExt cx="581152" cy="581152"/>
          </a:xfrm>
        </p:grpSpPr>
        <p:sp>
          <p:nvSpPr>
            <p:cNvPr id="18" name="Down Arrow 17"/>
            <p:cNvSpPr/>
            <p:nvPr/>
          </p:nvSpPr>
          <p:spPr>
            <a:xfrm>
              <a:off x="4806187" y="684783"/>
              <a:ext cx="581152" cy="58115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Down Arrow 4"/>
            <p:cNvSpPr/>
            <p:nvPr/>
          </p:nvSpPr>
          <p:spPr>
            <a:xfrm>
              <a:off x="4936946" y="684783"/>
              <a:ext cx="319634" cy="437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688128" y="2363745"/>
            <a:ext cx="464075" cy="396112"/>
            <a:chOff x="4806187" y="684783"/>
            <a:chExt cx="581152" cy="581152"/>
          </a:xfrm>
        </p:grpSpPr>
        <p:sp>
          <p:nvSpPr>
            <p:cNvPr id="21" name="Down Arrow 20"/>
            <p:cNvSpPr/>
            <p:nvPr/>
          </p:nvSpPr>
          <p:spPr>
            <a:xfrm>
              <a:off x="4806187" y="684783"/>
              <a:ext cx="581152" cy="58115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Down Arrow 4"/>
            <p:cNvSpPr/>
            <p:nvPr/>
          </p:nvSpPr>
          <p:spPr>
            <a:xfrm>
              <a:off x="4936946" y="684783"/>
              <a:ext cx="319634" cy="437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604816" y="2366017"/>
            <a:ext cx="464075" cy="396112"/>
            <a:chOff x="4806187" y="684783"/>
            <a:chExt cx="581152" cy="581152"/>
          </a:xfrm>
        </p:grpSpPr>
        <p:sp>
          <p:nvSpPr>
            <p:cNvPr id="24" name="Down Arrow 23"/>
            <p:cNvSpPr/>
            <p:nvPr/>
          </p:nvSpPr>
          <p:spPr>
            <a:xfrm>
              <a:off x="4806187" y="684783"/>
              <a:ext cx="581152" cy="58115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Down Arrow 4"/>
            <p:cNvSpPr/>
            <p:nvPr/>
          </p:nvSpPr>
          <p:spPr>
            <a:xfrm>
              <a:off x="4936946" y="684783"/>
              <a:ext cx="319634" cy="437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188596" y="1259470"/>
            <a:ext cx="349054" cy="315465"/>
            <a:chOff x="4806187" y="684783"/>
            <a:chExt cx="581152" cy="581152"/>
          </a:xfrm>
        </p:grpSpPr>
        <p:sp>
          <p:nvSpPr>
            <p:cNvPr id="27" name="Down Arrow 26"/>
            <p:cNvSpPr/>
            <p:nvPr/>
          </p:nvSpPr>
          <p:spPr>
            <a:xfrm>
              <a:off x="4806187" y="684783"/>
              <a:ext cx="581152" cy="58115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Down Arrow 4"/>
            <p:cNvSpPr/>
            <p:nvPr/>
          </p:nvSpPr>
          <p:spPr>
            <a:xfrm>
              <a:off x="4936946" y="684783"/>
              <a:ext cx="319634" cy="437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85465" y="1276686"/>
            <a:ext cx="1461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= Release</a:t>
            </a:r>
            <a:endParaRPr lang="en-US" sz="1600" dirty="0"/>
          </a:p>
        </p:txBody>
      </p:sp>
      <p:grpSp>
        <p:nvGrpSpPr>
          <p:cNvPr id="30" name="Group 9"/>
          <p:cNvGrpSpPr/>
          <p:nvPr/>
        </p:nvGrpSpPr>
        <p:grpSpPr>
          <a:xfrm>
            <a:off x="388818" y="3822466"/>
            <a:ext cx="8250215" cy="603879"/>
            <a:chOff x="914399" y="1289049"/>
            <a:chExt cx="5181600" cy="552449"/>
          </a:xfrm>
        </p:grpSpPr>
        <p:sp>
          <p:nvSpPr>
            <p:cNvPr id="31" name="Rounded Rectangle 30"/>
            <p:cNvSpPr/>
            <p:nvPr/>
          </p:nvSpPr>
          <p:spPr>
            <a:xfrm>
              <a:off x="914399" y="1289049"/>
              <a:ext cx="5181600" cy="55244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ounded Rectangle 4"/>
            <p:cNvSpPr/>
            <p:nvPr/>
          </p:nvSpPr>
          <p:spPr>
            <a:xfrm>
              <a:off x="930580" y="1305230"/>
              <a:ext cx="5131358" cy="5200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kern="1200" dirty="0" smtClean="0"/>
                <a:t>    </a:t>
              </a:r>
              <a:r>
                <a:rPr lang="en-US" sz="2300" dirty="0" smtClean="0"/>
                <a:t>Aug</a:t>
              </a:r>
              <a:r>
                <a:rPr lang="en-US" sz="2300" kern="1200" dirty="0" smtClean="0"/>
                <a:t>        Sept        Oct        Nov        Dec        Jan        Feb</a:t>
              </a:r>
              <a:endParaRPr lang="en-US" sz="2300" kern="1200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77673" y="1364778"/>
            <a:ext cx="3316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Agile:  6 Releases</a:t>
            </a:r>
            <a:endParaRPr lang="en-US" sz="1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93595" y="3453954"/>
            <a:ext cx="3316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Waterfall:  0 Releases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 smtClean="0"/>
              <a:t>Before…</a:t>
            </a:r>
          </a:p>
          <a:p>
            <a:r>
              <a:rPr lang="en-US" dirty="0" smtClean="0"/>
              <a:t>Releases were followed by large backlogs of change requests.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Now…</a:t>
            </a:r>
          </a:p>
          <a:p>
            <a:r>
              <a:rPr lang="en-US" dirty="0" smtClean="0"/>
              <a:t>Releases deliver the expected results without surprises.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Look Back…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>
          <a:xfrm>
            <a:off x="457200" y="1142999"/>
            <a:ext cx="8220075" cy="1187507"/>
          </a:xfrm>
        </p:spPr>
        <p:txBody>
          <a:bodyPr/>
          <a:lstStyle/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b="0" dirty="0" smtClean="0"/>
              <a:t>Increased Flexibility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b="0" dirty="0" smtClean="0"/>
              <a:t>Reduced Time to Value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b="0" dirty="0" smtClean="0"/>
              <a:t>Reduced Risk of Failure</a:t>
            </a:r>
            <a:endParaRPr lang="en-US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932" y="1943864"/>
            <a:ext cx="3682683" cy="28297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0147" y="1931753"/>
            <a:ext cx="3618994" cy="28360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4521" y="1691228"/>
            <a:ext cx="7307879" cy="822960"/>
          </a:xfrm>
        </p:spPr>
        <p:txBody>
          <a:bodyPr/>
          <a:lstStyle/>
          <a:p>
            <a:pPr algn="ctr"/>
            <a:r>
              <a:rPr lang="en-US" dirty="0" smtClean="0"/>
              <a:t>Q &amp; 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 smtClean="0"/>
              <a:t>Before…</a:t>
            </a:r>
          </a:p>
          <a:p>
            <a:r>
              <a:rPr lang="en-US" dirty="0" smtClean="0"/>
              <a:t>The project team was “locked-in” on specific program objectives.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Now…</a:t>
            </a:r>
          </a:p>
          <a:p>
            <a:r>
              <a:rPr lang="en-US" dirty="0" smtClean="0"/>
              <a:t>The team reacts quickly to unplanned changes in business priority.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Look Back…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4521" y="1793568"/>
            <a:ext cx="7307879" cy="822960"/>
          </a:xfrm>
        </p:spPr>
        <p:txBody>
          <a:bodyPr/>
          <a:lstStyle/>
          <a:p>
            <a:pPr algn="ctr"/>
            <a:r>
              <a:rPr lang="en-US" dirty="0" smtClean="0"/>
              <a:t>Our Agile Story…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72510" y="1444229"/>
            <a:ext cx="3779363" cy="7061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8278" tIns="45690" rIns="91344" bIns="45672" rtlCol="0" anchor="ctr">
            <a:noAutofit/>
          </a:bodyPr>
          <a:lstStyle/>
          <a:p>
            <a:pPr marL="0" lvl="1" defTabSz="456716">
              <a:lnSpc>
                <a:spcPct val="90000"/>
              </a:lnSpc>
              <a:spcBef>
                <a:spcPts val="449"/>
              </a:spcBef>
            </a:pPr>
            <a:r>
              <a:rPr lang="en-US" b="1" dirty="0" smtClean="0">
                <a:solidFill>
                  <a:srgbClr val="FFFFFF"/>
                </a:solidFill>
              </a:rPr>
              <a:t>DATA STORAGE INDUSTRY</a:t>
            </a:r>
          </a:p>
        </p:txBody>
      </p:sp>
      <p:sp>
        <p:nvSpPr>
          <p:cNvPr id="30" name="Oval 29"/>
          <p:cNvSpPr>
            <a:spLocks/>
          </p:cNvSpPr>
          <p:nvPr/>
        </p:nvSpPr>
        <p:spPr>
          <a:xfrm>
            <a:off x="449169" y="1437129"/>
            <a:ext cx="713232" cy="7132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44" tIns="34272" rIns="68544" bIns="34272" rtlCol="0" anchor="ctr">
            <a:noAutofit/>
          </a:bodyPr>
          <a:lstStyle/>
          <a:p>
            <a:pPr algn="ctr"/>
            <a:r>
              <a:rPr lang="en-US" sz="2800" b="1" dirty="0" smtClean="0"/>
              <a:t>2</a:t>
            </a:r>
            <a:endParaRPr lang="en-US" sz="2800" b="1" dirty="0"/>
          </a:p>
        </p:txBody>
      </p:sp>
      <p:sp>
        <p:nvSpPr>
          <p:cNvPr id="34" name="Rectangle 33"/>
          <p:cNvSpPr/>
          <p:nvPr/>
        </p:nvSpPr>
        <p:spPr>
          <a:xfrm>
            <a:off x="4977632" y="1444229"/>
            <a:ext cx="3772230" cy="70613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8278" tIns="45690" rIns="91344" bIns="45672" rtlCol="0" anchor="ctr">
            <a:noAutofit/>
          </a:bodyPr>
          <a:lstStyle/>
          <a:p>
            <a:pPr defTabSz="456716"/>
            <a:r>
              <a:rPr lang="en-US" b="1" dirty="0" smtClean="0">
                <a:solidFill>
                  <a:srgbClr val="FFFFFF"/>
                </a:solidFill>
              </a:rPr>
              <a:t>WHAT IS SCRUM?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977632" y="2223677"/>
            <a:ext cx="3772230" cy="7061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8278" tIns="45690" rIns="91344" bIns="45672" rtlCol="0" anchor="ctr">
            <a:noAutofit/>
          </a:bodyPr>
          <a:lstStyle/>
          <a:p>
            <a:pPr defTabSz="456716"/>
            <a:r>
              <a:rPr lang="en-US" b="1" dirty="0" smtClean="0"/>
              <a:t>SCRUM RESULTS (now…)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6" name="Oval 45"/>
          <p:cNvSpPr>
            <a:spLocks/>
          </p:cNvSpPr>
          <p:nvPr/>
        </p:nvSpPr>
        <p:spPr>
          <a:xfrm>
            <a:off x="4641902" y="1437129"/>
            <a:ext cx="713232" cy="71323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44" tIns="34272" rIns="68544" bIns="34272" rtlCol="0" anchor="ctr">
            <a:noAutofit/>
          </a:bodyPr>
          <a:lstStyle/>
          <a:p>
            <a:pPr algn="ctr"/>
            <a:r>
              <a:rPr lang="en-US" sz="2800" b="1" dirty="0" smtClean="0"/>
              <a:t>6</a:t>
            </a:r>
            <a:endParaRPr lang="en-US" sz="2800" b="1" dirty="0"/>
          </a:p>
        </p:txBody>
      </p:sp>
      <p:sp>
        <p:nvSpPr>
          <p:cNvPr id="47" name="Rectangle 46"/>
          <p:cNvSpPr/>
          <p:nvPr/>
        </p:nvSpPr>
        <p:spPr>
          <a:xfrm>
            <a:off x="772510" y="3008057"/>
            <a:ext cx="3779363" cy="70408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8278" tIns="45690" rIns="91344" bIns="45672" rtlCol="0" anchor="ctr">
            <a:noAutofit/>
          </a:bodyPr>
          <a:lstStyle/>
          <a:p>
            <a:pPr defTabSz="456716"/>
            <a:r>
              <a:rPr lang="en-US" b="1" dirty="0" smtClean="0">
                <a:solidFill>
                  <a:srgbClr val="FFFFFF"/>
                </a:solidFill>
              </a:rPr>
              <a:t>INITIAL RESULTS (before…)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72510" y="2223677"/>
            <a:ext cx="3779363" cy="70613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8278" tIns="45690" rIns="91344" bIns="45672" rtlCol="0" anchor="ctr">
            <a:noAutofit/>
          </a:bodyPr>
          <a:lstStyle/>
          <a:p>
            <a:pPr defTabSz="456716"/>
            <a:r>
              <a:rPr lang="en-US" b="1" dirty="0" smtClean="0">
                <a:solidFill>
                  <a:srgbClr val="FFFFFF"/>
                </a:solidFill>
              </a:rPr>
              <a:t>CASE STUDY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9" name="Oval 48"/>
          <p:cNvSpPr>
            <a:spLocks/>
          </p:cNvSpPr>
          <p:nvPr/>
        </p:nvSpPr>
        <p:spPr>
          <a:xfrm>
            <a:off x="449169" y="2216577"/>
            <a:ext cx="713232" cy="71323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44" tIns="34272" rIns="68544" bIns="34272" rtlCol="0" anchor="ctr">
            <a:noAutofit/>
          </a:bodyPr>
          <a:lstStyle/>
          <a:p>
            <a:pPr algn="ctr"/>
            <a:r>
              <a:rPr lang="en-US" sz="2800" b="1" dirty="0" smtClean="0"/>
              <a:t>3</a:t>
            </a:r>
            <a:endParaRPr lang="en-US" sz="2800" b="1" dirty="0"/>
          </a:p>
        </p:txBody>
      </p:sp>
      <p:sp>
        <p:nvSpPr>
          <p:cNvPr id="50" name="Oval 49"/>
          <p:cNvSpPr>
            <a:spLocks/>
          </p:cNvSpPr>
          <p:nvPr/>
        </p:nvSpPr>
        <p:spPr>
          <a:xfrm>
            <a:off x="449169" y="2998913"/>
            <a:ext cx="713232" cy="71323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44" tIns="34272" rIns="68544" bIns="34272" rtlCol="0" anchor="ctr">
            <a:noAutofit/>
          </a:bodyPr>
          <a:lstStyle/>
          <a:p>
            <a:pPr algn="ctr"/>
            <a:r>
              <a:rPr lang="en-US" sz="2800" b="1" dirty="0" smtClean="0"/>
              <a:t>4</a:t>
            </a:r>
            <a:endParaRPr lang="en-US" sz="2800" b="1" dirty="0"/>
          </a:p>
        </p:txBody>
      </p:sp>
      <p:sp>
        <p:nvSpPr>
          <p:cNvPr id="51" name="Oval 50"/>
          <p:cNvSpPr>
            <a:spLocks/>
          </p:cNvSpPr>
          <p:nvPr/>
        </p:nvSpPr>
        <p:spPr>
          <a:xfrm>
            <a:off x="4641902" y="2216577"/>
            <a:ext cx="713232" cy="71323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44" tIns="34272" rIns="68544" bIns="34272" rtlCol="0" anchor="ctr">
            <a:noAutofit/>
          </a:bodyPr>
          <a:lstStyle/>
          <a:p>
            <a:pPr algn="ctr"/>
            <a:r>
              <a:rPr lang="en-US" sz="2800" b="1" dirty="0" smtClean="0"/>
              <a:t>7</a:t>
            </a:r>
            <a:endParaRPr lang="en-US" sz="2800" b="1" dirty="0"/>
          </a:p>
        </p:txBody>
      </p:sp>
      <p:sp>
        <p:nvSpPr>
          <p:cNvPr id="56" name="Rectangle 55"/>
          <p:cNvSpPr/>
          <p:nvPr/>
        </p:nvSpPr>
        <p:spPr>
          <a:xfrm>
            <a:off x="4959499" y="635884"/>
            <a:ext cx="3779363" cy="70613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8278" tIns="45690" rIns="91344" bIns="45672" rtlCol="0" anchor="ctr">
            <a:noAutofit/>
          </a:bodyPr>
          <a:lstStyle/>
          <a:p>
            <a:pPr defTabSz="456716"/>
            <a:r>
              <a:rPr lang="en-US" b="1" dirty="0" smtClean="0">
                <a:solidFill>
                  <a:srgbClr val="FFFFFF"/>
                </a:solidFill>
              </a:rPr>
              <a:t>SCRUM DECISION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57" name="Oval 56"/>
          <p:cNvSpPr>
            <a:spLocks/>
          </p:cNvSpPr>
          <p:nvPr/>
        </p:nvSpPr>
        <p:spPr>
          <a:xfrm>
            <a:off x="4630902" y="628784"/>
            <a:ext cx="713232" cy="71323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44" tIns="34272" rIns="68544" bIns="34272" rtlCol="0" anchor="ctr">
            <a:noAutofit/>
          </a:bodyPr>
          <a:lstStyle/>
          <a:p>
            <a:pPr algn="ctr"/>
            <a:r>
              <a:rPr lang="en-US" sz="2800" b="1" dirty="0" smtClean="0"/>
              <a:t>5</a:t>
            </a:r>
            <a:endParaRPr lang="en-US" sz="2800" b="1" dirty="0"/>
          </a:p>
        </p:txBody>
      </p:sp>
      <p:sp>
        <p:nvSpPr>
          <p:cNvPr id="24" name="Rectangle 23"/>
          <p:cNvSpPr/>
          <p:nvPr/>
        </p:nvSpPr>
        <p:spPr>
          <a:xfrm>
            <a:off x="796573" y="635884"/>
            <a:ext cx="3779363" cy="70613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8278" tIns="45690" rIns="91344" bIns="45672" rtlCol="0" anchor="ctr">
            <a:noAutofit/>
          </a:bodyPr>
          <a:lstStyle/>
          <a:p>
            <a:pPr marL="0" lvl="1" defTabSz="456716">
              <a:lnSpc>
                <a:spcPct val="90000"/>
              </a:lnSpc>
              <a:spcBef>
                <a:spcPts val="449"/>
              </a:spcBef>
            </a:pPr>
            <a:r>
              <a:rPr lang="en-US" b="1" dirty="0" smtClean="0">
                <a:solidFill>
                  <a:srgbClr val="FFFFFF"/>
                </a:solidFill>
              </a:rPr>
              <a:t>SEAGATE OVERVIEW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5" name="Oval 24"/>
          <p:cNvSpPr>
            <a:spLocks/>
          </p:cNvSpPr>
          <p:nvPr/>
        </p:nvSpPr>
        <p:spPr>
          <a:xfrm>
            <a:off x="449169" y="628784"/>
            <a:ext cx="713232" cy="71323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44" tIns="34272" rIns="68544" bIns="34272" rtlCol="0" anchor="ctr">
            <a:noAutofit/>
          </a:bodyPr>
          <a:lstStyle/>
          <a:p>
            <a:pPr algn="ctr"/>
            <a:r>
              <a:rPr lang="en-US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22667487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45" grpId="0" animBg="1"/>
      <p:bldP spid="47" grpId="0" animBg="1"/>
      <p:bldP spid="48" grpId="0" animBg="1"/>
      <p:bldP spid="56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Seagate Overview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Seagate is a leading provider of storage devices, systems and services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FY2015 Results: 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$13.7 billion in revenue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228 exabytes of storage shipped (13% Y/Y growth)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Provides storage for enterprise, desktop, mobile computing, consumer electronics and retail markets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Builds hard disk, solid state hybrid and solid state drives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41% overall market share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Approximately 52,500 employees worldwide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Source:  my.seagate.com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Seagate Overview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agate_Template">
  <a:themeElements>
    <a:clrScheme name="Custom 69">
      <a:dk1>
        <a:srgbClr val="000000"/>
      </a:dk1>
      <a:lt1>
        <a:srgbClr val="FFFFFF"/>
      </a:lt1>
      <a:dk2>
        <a:srgbClr val="78777A"/>
      </a:dk2>
      <a:lt2>
        <a:srgbClr val="FFFFFF"/>
      </a:lt2>
      <a:accent1>
        <a:srgbClr val="0062A6"/>
      </a:accent1>
      <a:accent2>
        <a:srgbClr val="005F61"/>
      </a:accent2>
      <a:accent3>
        <a:srgbClr val="009860"/>
      </a:accent3>
      <a:accent4>
        <a:srgbClr val="D9AC28"/>
      </a:accent4>
      <a:accent5>
        <a:srgbClr val="DC1F2E"/>
      </a:accent5>
      <a:accent6>
        <a:srgbClr val="991B51"/>
      </a:accent6>
      <a:hlink>
        <a:srgbClr val="0062A6"/>
      </a:hlink>
      <a:folHlink>
        <a:srgbClr val="6BC4E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>
        <a:normAutofit/>
      </a:bodyPr>
      <a:lstStyle>
        <a:defPPr algn="ctr">
          <a:defRPr sz="1400" b="1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b="1" dirty="0" err="1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Template_Test.potx" id="{8367827B-6D7D-4A90-9EAA-B86849F73420}" vid="{5B6360C3-EC83-4B14-9B96-C6181E83F43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Seagate 2010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AF006E"/>
    </a:accent1>
    <a:accent2>
      <a:srgbClr val="EE3424"/>
    </a:accent2>
    <a:accent3>
      <a:srgbClr val="F58426"/>
    </a:accent3>
    <a:accent4>
      <a:srgbClr val="FDBB30"/>
    </a:accent4>
    <a:accent5>
      <a:srgbClr val="6DB33F"/>
    </a:accent5>
    <a:accent6>
      <a:srgbClr val="0083A8"/>
    </a:accent6>
    <a:hlink>
      <a:srgbClr val="0076BF"/>
    </a:hlink>
    <a:folHlink>
      <a:srgbClr val="492F92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Seagate">
    <a:dk1>
      <a:srgbClr val="3E3E3E"/>
    </a:dk1>
    <a:lt1>
      <a:srgbClr val="FFFFFF"/>
    </a:lt1>
    <a:dk2>
      <a:srgbClr val="5F5F5F"/>
    </a:dk2>
    <a:lt2>
      <a:srgbClr val="FFFFFF"/>
    </a:lt2>
    <a:accent1>
      <a:srgbClr val="777777"/>
    </a:accent1>
    <a:accent2>
      <a:srgbClr val="FFC222"/>
    </a:accent2>
    <a:accent3>
      <a:srgbClr val="0095A1"/>
    </a:accent3>
    <a:accent4>
      <a:srgbClr val="EA5329"/>
    </a:accent4>
    <a:accent5>
      <a:srgbClr val="D89C00"/>
    </a:accent5>
    <a:accent6>
      <a:srgbClr val="B82234"/>
    </a:accent6>
    <a:hlink>
      <a:srgbClr val="B1B1B1"/>
    </a:hlink>
    <a:folHlink>
      <a:srgbClr val="8B8B8B"/>
    </a:folHlink>
  </a:clrScheme>
  <a:fontScheme name="Custom 1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Seagate">
    <a:dk1>
      <a:srgbClr val="3E3E3E"/>
    </a:dk1>
    <a:lt1>
      <a:srgbClr val="FFFFFF"/>
    </a:lt1>
    <a:dk2>
      <a:srgbClr val="5F5F5F"/>
    </a:dk2>
    <a:lt2>
      <a:srgbClr val="FFFFFF"/>
    </a:lt2>
    <a:accent1>
      <a:srgbClr val="777777"/>
    </a:accent1>
    <a:accent2>
      <a:srgbClr val="FFC222"/>
    </a:accent2>
    <a:accent3>
      <a:srgbClr val="0095A1"/>
    </a:accent3>
    <a:accent4>
      <a:srgbClr val="EA5329"/>
    </a:accent4>
    <a:accent5>
      <a:srgbClr val="D89C00"/>
    </a:accent5>
    <a:accent6>
      <a:srgbClr val="B82234"/>
    </a:accent6>
    <a:hlink>
      <a:srgbClr val="B1B1B1"/>
    </a:hlink>
    <a:folHlink>
      <a:srgbClr val="8B8B8B"/>
    </a:folHlink>
  </a:clrScheme>
  <a:fontScheme name="Custom 1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Seagate 2010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AF006E"/>
    </a:accent1>
    <a:accent2>
      <a:srgbClr val="EE3424"/>
    </a:accent2>
    <a:accent3>
      <a:srgbClr val="F58426"/>
    </a:accent3>
    <a:accent4>
      <a:srgbClr val="FDBB30"/>
    </a:accent4>
    <a:accent5>
      <a:srgbClr val="6DB33F"/>
    </a:accent5>
    <a:accent6>
      <a:srgbClr val="0083A8"/>
    </a:accent6>
    <a:hlink>
      <a:srgbClr val="0076BF"/>
    </a:hlink>
    <a:folHlink>
      <a:srgbClr val="492F92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Seagate_Template</Template>
  <TotalTime>4750</TotalTime>
  <Words>1596</Words>
  <Application>Microsoft Office PowerPoint</Application>
  <PresentationFormat>Custom</PresentationFormat>
  <Paragraphs>395</Paragraphs>
  <Slides>41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Seagate_Template</vt:lpstr>
      <vt:lpstr>An Agile Approach for Implementing Enterprise Software</vt:lpstr>
      <vt:lpstr>A Look Back…</vt:lpstr>
      <vt:lpstr>A Look Back…</vt:lpstr>
      <vt:lpstr>A Look Back…</vt:lpstr>
      <vt:lpstr>A Look Back…</vt:lpstr>
      <vt:lpstr>Our Agile Story…</vt:lpstr>
      <vt:lpstr>Slide 7</vt:lpstr>
      <vt:lpstr>Slide 8</vt:lpstr>
      <vt:lpstr>Seagate Overview</vt:lpstr>
      <vt:lpstr>Seagate Brands</vt:lpstr>
      <vt:lpstr>Storage Industry Snapshot Market Share &amp; Size Information</vt:lpstr>
      <vt:lpstr>Total HDD Market Share </vt:lpstr>
      <vt:lpstr>The Digital Universe</vt:lpstr>
      <vt:lpstr>Digital Universe Driven by Emerging Markets</vt:lpstr>
      <vt:lpstr>Location of Data</vt:lpstr>
      <vt:lpstr>Location of Data</vt:lpstr>
      <vt:lpstr>Digital Universe: 2020</vt:lpstr>
      <vt:lpstr>Slide 18</vt:lpstr>
      <vt:lpstr>Case Study:  Enterprise Pricing Software</vt:lpstr>
      <vt:lpstr>Case Study:  Enterprise Pricing Software</vt:lpstr>
      <vt:lpstr>Slide 21</vt:lpstr>
      <vt:lpstr>Waterfall Project Plan</vt:lpstr>
      <vt:lpstr>Release Timeline</vt:lpstr>
      <vt:lpstr>Release Results</vt:lpstr>
      <vt:lpstr>Decision Point:  Waterfall or Agile?</vt:lpstr>
      <vt:lpstr>Slide 26</vt:lpstr>
      <vt:lpstr>What is Scrum?</vt:lpstr>
      <vt:lpstr>What is Scrum?</vt:lpstr>
      <vt:lpstr>What is Scrum?</vt:lpstr>
      <vt:lpstr>What is Scrum?</vt:lpstr>
      <vt:lpstr>What is Scrum?</vt:lpstr>
      <vt:lpstr>Selling Agile to Executive Stakeholders</vt:lpstr>
      <vt:lpstr>Scrum Team</vt:lpstr>
      <vt:lpstr>Point Estimating</vt:lpstr>
      <vt:lpstr>Sprint Velocity</vt:lpstr>
      <vt:lpstr>Sprint Burn Down</vt:lpstr>
      <vt:lpstr>Slide 37</vt:lpstr>
      <vt:lpstr>Releases &amp; Business Reaction</vt:lpstr>
      <vt:lpstr>Agile Results vs. Waterfall</vt:lpstr>
      <vt:lpstr>Results</vt:lpstr>
      <vt:lpstr>Q &amp; A</vt:lpstr>
    </vt:vector>
  </TitlesOfParts>
  <Company>Seagate Technology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KEVIN MANN</dc:creator>
  <cp:lastModifiedBy>KEVIN MANN</cp:lastModifiedBy>
  <cp:revision>228</cp:revision>
  <dcterms:created xsi:type="dcterms:W3CDTF">2015-01-09T00:51:38Z</dcterms:created>
  <dcterms:modified xsi:type="dcterms:W3CDTF">2015-11-12T20:52:02Z</dcterms:modified>
</cp:coreProperties>
</file>